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  <p:sldMasterId id="2147483673" r:id="rId2"/>
    <p:sldMasterId id="2147483685" r:id="rId3"/>
  </p:sldMasterIdLst>
  <p:notesMasterIdLst>
    <p:notesMasterId r:id="rId35"/>
  </p:notesMasterIdLst>
  <p:sldIdLst>
    <p:sldId id="256" r:id="rId4"/>
    <p:sldId id="258" r:id="rId5"/>
    <p:sldId id="275" r:id="rId6"/>
    <p:sldId id="259" r:id="rId7"/>
    <p:sldId id="276" r:id="rId8"/>
    <p:sldId id="278" r:id="rId9"/>
    <p:sldId id="268" r:id="rId10"/>
    <p:sldId id="279" r:id="rId11"/>
    <p:sldId id="267" r:id="rId12"/>
    <p:sldId id="291" r:id="rId13"/>
    <p:sldId id="280" r:id="rId14"/>
    <p:sldId id="269" r:id="rId15"/>
    <p:sldId id="281" r:id="rId16"/>
    <p:sldId id="270" r:id="rId17"/>
    <p:sldId id="290" r:id="rId18"/>
    <p:sldId id="272" r:id="rId19"/>
    <p:sldId id="282" r:id="rId20"/>
    <p:sldId id="273" r:id="rId21"/>
    <p:sldId id="274" r:id="rId22"/>
    <p:sldId id="284" r:id="rId23"/>
    <p:sldId id="285" r:id="rId24"/>
    <p:sldId id="286" r:id="rId25"/>
    <p:sldId id="287" r:id="rId26"/>
    <p:sldId id="288" r:id="rId27"/>
    <p:sldId id="289" r:id="rId28"/>
    <p:sldId id="261" r:id="rId29"/>
    <p:sldId id="262" r:id="rId30"/>
    <p:sldId id="263" r:id="rId31"/>
    <p:sldId id="264" r:id="rId32"/>
    <p:sldId id="265" r:id="rId33"/>
    <p:sldId id="26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153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44F7B-34A9-4121-8C1C-0FC500529851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9EB01-AA8E-43B3-B01C-46A3F8EF3B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Import </a:t>
            </a:r>
            <a:r>
              <a:rPr lang="en-US" dirty="0" err="1"/>
              <a:t>pretrained</a:t>
            </a:r>
            <a:r>
              <a:rPr lang="en-US" dirty="0"/>
              <a:t> model</a:t>
            </a:r>
          </a:p>
          <a:p>
            <a:pPr>
              <a:buNone/>
            </a:pPr>
            <a:r>
              <a:rPr lang="en-US" dirty="0"/>
              <a:t>2. Modify output layer</a:t>
            </a:r>
          </a:p>
          <a:p>
            <a:pPr>
              <a:buNone/>
            </a:pPr>
            <a:r>
              <a:rPr lang="en-US" dirty="0"/>
              <a:t>3. Freeze/unfreeze layers</a:t>
            </a:r>
          </a:p>
          <a:p>
            <a:pPr>
              <a:buNone/>
            </a:pPr>
            <a:r>
              <a:rPr lang="en-US" dirty="0"/>
              <a:t>4. Compile and train</a:t>
            </a:r>
          </a:p>
          <a:p>
            <a:pPr>
              <a:buNone/>
            </a:pPr>
            <a:r>
              <a:rPr lang="en-US" dirty="0"/>
              <a:t>5. Evaluate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EB01-AA8E-43B3-B01C-46A3F8EF3BB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C5028C-AC90-4464-B71F-8E5398A68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83FFA8F-483F-46BC-8DD3-7FDD4C4CA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09D9E3-D659-464A-9B0A-579D8525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99413A2-8B34-416F-BAE5-0AB43149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9419E4-F2B5-4D50-AEC1-ED6AA8F0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58098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B9270A-2E5C-4EA1-84C8-8BFB6D1C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FC3A53-7615-4723-988E-0EEEFA4C5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7FEF07A-B98C-4592-9CB0-25595C3C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E40B5-F9F1-44B7-82DB-F7534DE0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89155D-312B-48C6-B59D-12CA7222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26526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9CF236-5669-4240-B339-6D1CC107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809B8F-8573-4ED1-88EC-68E2A04D2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81ECA5F-E5C3-470D-821A-4052A2B2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0D2AE9E-17FC-4715-AC9A-BCF26604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8892779-6A7E-46B4-BFAA-1264E895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361700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F28841-EFCA-422F-9C56-9F89C4FF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67D6F8-5AE4-45BC-A3AA-2A724514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0489FCB-8420-4F88-BE10-6259F1636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9E1CBC2-4D7D-404C-B4D1-6CB31F94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26CB0B0-BA7D-4697-AFED-880EEBD5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55FDB4-711B-4B22-B2AB-FA0B4FCA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371038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D7686F-DFC3-4609-9092-FA80DB77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B68D8F-1F8F-45FA-84B8-1604D6D4B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68391FD-B914-4AF4-8B52-95A8DA9B3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18D8A7-E141-4500-BCF5-094BB83A9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D1094AC-C776-415A-B009-C184A388A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DED41C2-7FB3-43C2-8419-6E04F0BA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83BA8C-7318-4F1F-B944-A518AFD2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7A42C4-1CF2-425A-AB94-4CE2D80F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188197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086CB9-88C7-4847-8EF7-A64D3D9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BFA8DA4-D04D-4A94-9157-555E9F17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89F88EE-2ED0-4E11-B77D-EDBE4FD2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BDD8E36-5F83-4E02-88FB-17BD22E6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692656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E29360A-E779-4891-A2E5-A5EA1D8B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B632B3F-759B-455D-B3E2-F4431079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9ABC30-B684-4F62-B56F-FB560D16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486625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969605-9510-4890-97DE-EEFA97B2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4496B1-9D4D-49E9-A737-A8207922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8199C5C-8FD4-4C6F-AF31-26DB7EA32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AEC56C-C524-4716-85B3-07AB23B5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8D60A0D-A906-4EA4-B34C-B69761FB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7724C5E-198B-455B-A166-E64A2EB2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344349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9EA2C9-AFEA-4897-90F5-A16C3A5D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B6A252A-20D5-4A06-ADFE-59E32D91D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91740F6-AFAB-4E38-A0E8-3BD11FE30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0D8F9C9-5F84-407A-A1FA-438C9DA6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62BACC-F9A4-4367-A25F-31E289DF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7DE4F58-F0A1-4376-89B7-8A531B61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052770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0CD5A0-CBF7-4F40-95D9-E35317AE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C66128-371E-4E13-942F-EB1CC5EC6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C53E6B-2921-4DD7-8D72-2B13E6A6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79B821-6DF3-4554-BBDA-A121F00B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21F179-6217-4927-9403-7C5D391B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43960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A66DFDE-5D1F-4601-A71B-F33833BD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031AEE3-2AE6-49B9-B43B-89704E4A7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0F08A4-8372-4DE1-B368-30C1C721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D519B3-DBB4-4BA1-8F12-5A308C1E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E1ABF7-D630-456A-832D-FF4214EE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184189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6647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655015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02762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30691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45966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328364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0429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85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36991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9004792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84232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457200"/>
            <a:ext cx="4131314" cy="372410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367000143"/>
      </p:ext>
    </p:extLst>
  </p:cSld>
  <p:clrMapOvr>
    <a:masterClrMapping/>
  </p:clrMapOvr>
  <p:transition>
    <p:fade/>
  </p:transition>
  <p:extLst>
    <p:ext uri="{DCECCB84-F9BA-43D5-87BE-67443E8EF086}">
      <p15:sldGuideLst xmlns=""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59FBA-21E0-4B39-B2FE-C12E51CE3A10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4969E-8AD7-46DA-848A-33CA45B53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40970B0-D5A7-4BE7-9AA3-200735BC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3846BC0-71B7-4267-AE8F-FF78940ED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81130B-3E3F-469E-857D-5ED76B523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EC8AE-FD76-4085-A0F8-6EBDE65228C0}" type="datetimeFigureOut">
              <a:rPr lang="en-IN" smtClean="0"/>
              <a:pPr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4C6A52-975F-4C79-A575-E790E87C7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95131C1-F108-4455-AF22-FE8703FEE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712C-4830-4677-BCFC-786BD3ACE24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81770A0-DAF3-4A4A-B4BB-82C321AD74D6}"/>
              </a:ext>
            </a:extLst>
          </p:cNvPr>
          <p:cNvSpPr txBox="1"/>
          <p:nvPr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190500" y="6545580"/>
            <a:ext cx="17287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="" xmlns:p14="http://schemas.microsoft.com/office/powerpoint/2010/main" val="121899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>
    <mc:Choice xmlns="" xmlns:p14="http://schemas.microsoft.com/office/powerpoint/2010/main" Requires="p14">
      <p:transition p14:dur="0" advTm="3000"/>
    </mc:Choice>
    <mc:Fallback>
      <p:transition advTm="3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9D3E5-AF57-4B86-B5F7-668B736E0C29}" type="datetimeFigureOut">
              <a:rPr lang="en-GB" smtClean="0"/>
              <a:pPr/>
              <a:t>07/09/2025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337E0-9D33-4103-B919-7494508C10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2EEB83-7121-48C3-BC0E-C80D5E0A043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7" y="225252"/>
            <a:ext cx="935235" cy="5374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3B6CBB77-88F2-43F7-9CB3-AB4607093AFB}"/>
              </a:ext>
            </a:extLst>
          </p:cNvPr>
          <p:cNvCxnSpPr>
            <a:cxnSpLocks/>
          </p:cNvCxnSpPr>
          <p:nvPr/>
        </p:nvCxnSpPr>
        <p:spPr>
          <a:xfrm>
            <a:off x="1526924" y="225253"/>
            <a:ext cx="0" cy="737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70">
            <a:extLst>
              <a:ext uri="{FF2B5EF4-FFF2-40B4-BE49-F238E27FC236}">
                <a16:creationId xmlns="" xmlns:a16="http://schemas.microsoft.com/office/drawing/2014/main" id="{9ED74128-5A53-4199-949D-6538AC2A7835}"/>
              </a:ext>
            </a:extLst>
          </p:cNvPr>
          <p:cNvSpPr/>
          <p:nvPr/>
        </p:nvSpPr>
        <p:spPr>
          <a:xfrm>
            <a:off x="-1" y="5750884"/>
            <a:ext cx="9144001" cy="1131397"/>
          </a:xfrm>
          <a:custGeom>
            <a:avLst/>
            <a:gdLst>
              <a:gd name="connsiteX0" fmla="*/ 0 w 12192001"/>
              <a:gd name="connsiteY0" fmla="*/ 0 h 1131397"/>
              <a:gd name="connsiteX1" fmla="*/ 61125 w 12192001"/>
              <a:gd name="connsiteY1" fmla="*/ 63397 h 1131397"/>
              <a:gd name="connsiteX2" fmla="*/ 1770270 w 12192001"/>
              <a:gd name="connsiteY2" fmla="*/ 862284 h 1131397"/>
              <a:gd name="connsiteX3" fmla="*/ 2059951 w 12192001"/>
              <a:gd name="connsiteY3" fmla="*/ 896572 h 1131397"/>
              <a:gd name="connsiteX4" fmla="*/ 12192001 w 12192001"/>
              <a:gd name="connsiteY4" fmla="*/ 899865 h 1131397"/>
              <a:gd name="connsiteX5" fmla="*/ 12192001 w 12192001"/>
              <a:gd name="connsiteY5" fmla="*/ 1131397 h 1131397"/>
              <a:gd name="connsiteX6" fmla="*/ 1 w 12192001"/>
              <a:gd name="connsiteY6" fmla="*/ 1131397 h 1131397"/>
              <a:gd name="connsiteX7" fmla="*/ 1 w 12192001"/>
              <a:gd name="connsiteY7" fmla="*/ 1128029 h 1131397"/>
              <a:gd name="connsiteX8" fmla="*/ 0 w 12192001"/>
              <a:gd name="connsiteY8" fmla="*/ 1128029 h 113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1131397">
                <a:moveTo>
                  <a:pt x="0" y="0"/>
                </a:moveTo>
                <a:lnTo>
                  <a:pt x="61125" y="63397"/>
                </a:lnTo>
                <a:cubicBezTo>
                  <a:pt x="488794" y="465314"/>
                  <a:pt x="1087223" y="753880"/>
                  <a:pt x="1770270" y="862284"/>
                </a:cubicBezTo>
                <a:lnTo>
                  <a:pt x="2059951" y="896572"/>
                </a:lnTo>
                <a:lnTo>
                  <a:pt x="12192001" y="899865"/>
                </a:lnTo>
                <a:lnTo>
                  <a:pt x="12192001" y="1131397"/>
                </a:lnTo>
                <a:lnTo>
                  <a:pt x="1" y="1131397"/>
                </a:lnTo>
                <a:lnTo>
                  <a:pt x="1" y="1128029"/>
                </a:lnTo>
                <a:lnTo>
                  <a:pt x="0" y="1128029"/>
                </a:lnTo>
                <a:close/>
              </a:path>
            </a:pathLst>
          </a:custGeom>
          <a:gradFill flip="none" rotWithShape="1">
            <a:gsLst>
              <a:gs pos="100000">
                <a:srgbClr val="4AB849"/>
              </a:gs>
              <a:gs pos="0">
                <a:srgbClr val="18BDF0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FABEB86-CA62-4BCB-8D59-EE8A1534E051}"/>
              </a:ext>
            </a:extLst>
          </p:cNvPr>
          <p:cNvSpPr txBox="1"/>
          <p:nvPr/>
        </p:nvSpPr>
        <p:spPr>
          <a:xfrm>
            <a:off x="5334646" y="6628365"/>
            <a:ext cx="397521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Industry-led  |  Real-Cases  |  Engaging Pedagogy  |  Expert Faculty  |  Employability</a:t>
            </a:r>
            <a:endParaRPr kumimoji="0" lang="en-IN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FB69791-4237-4EDA-93A2-89C0929EDB4E}"/>
              </a:ext>
            </a:extLst>
          </p:cNvPr>
          <p:cNvSpPr txBox="1"/>
          <p:nvPr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190500" y="6545580"/>
            <a:ext cx="17287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="" xmlns:p14="http://schemas.microsoft.com/office/powerpoint/2010/main" val="88068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plication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/>
              <a:t>Transfer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b="1" dirty="0"/>
              <a:t>From </a:t>
            </a:r>
            <a:r>
              <a:rPr b="1" dirty="0" err="1"/>
              <a:t>Pretrained</a:t>
            </a:r>
            <a:r>
              <a:rPr b="1" dirty="0"/>
              <a:t> Models to Real-World Applications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LeNet</a:t>
            </a:r>
            <a:endParaRPr dirty="0"/>
          </a:p>
        </p:txBody>
      </p:sp>
      <p:sp>
        <p:nvSpPr>
          <p:cNvPr id="64514" name="AutoShape 2" descr="Introduction to Convolutional Neural Network - Analytics Vidh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82" name="Picture 2" descr="GitHub - turhancan97/Convolutional-Neural-Network-for-Object-Tracking: The  project we prepared for the Vision-based Control course, which is one of  the Poznan University of Technology Automatic Control and Robotics graduate  courses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417638"/>
            <a:ext cx="8409305" cy="47302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45" y="265404"/>
            <a:ext cx="4599328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CNN</a:t>
            </a:r>
            <a:r>
              <a:rPr sz="3000" spc="-45" dirty="0"/>
              <a:t> </a:t>
            </a:r>
            <a:r>
              <a:rPr sz="3000" dirty="0"/>
              <a:t>Variations</a:t>
            </a:r>
            <a:r>
              <a:rPr sz="3000" spc="-41" dirty="0"/>
              <a:t> </a:t>
            </a:r>
            <a:r>
              <a:rPr sz="3000" dirty="0"/>
              <a:t>-</a:t>
            </a:r>
            <a:r>
              <a:rPr sz="3000" spc="-45" dirty="0"/>
              <a:t> </a:t>
            </a:r>
            <a:r>
              <a:rPr sz="3000" spc="-8" dirty="0">
                <a:solidFill>
                  <a:srgbClr val="C00000"/>
                </a:solidFill>
              </a:rPr>
              <a:t>AlexNet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471488" y="1005840"/>
            <a:ext cx="8215312" cy="268163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224" indent="-256699">
              <a:lnSpc>
                <a:spcPct val="100000"/>
              </a:lnSpc>
              <a:spcBef>
                <a:spcPts val="75"/>
              </a:spcBef>
              <a:buClr>
                <a:srgbClr val="1F1F1F"/>
              </a:buClr>
              <a:tabLst>
                <a:tab pos="266224" algn="l"/>
              </a:tabLst>
            </a:pPr>
            <a:r>
              <a:rPr sz="2400" spc="-8" dirty="0"/>
              <a:t>The</a:t>
            </a:r>
            <a:r>
              <a:rPr sz="2400" spc="-120" dirty="0"/>
              <a:t> </a:t>
            </a:r>
            <a:r>
              <a:rPr sz="2400" dirty="0"/>
              <a:t>AlexNet</a:t>
            </a:r>
            <a:r>
              <a:rPr sz="2400" spc="-68" dirty="0"/>
              <a:t> </a:t>
            </a:r>
            <a:r>
              <a:rPr sz="2400" dirty="0"/>
              <a:t>CNN</a:t>
            </a:r>
            <a:r>
              <a:rPr sz="2400" spc="-41" dirty="0"/>
              <a:t> </a:t>
            </a:r>
            <a:r>
              <a:rPr sz="2400" dirty="0"/>
              <a:t>architecture</a:t>
            </a:r>
            <a:r>
              <a:rPr sz="2400" spc="-45" dirty="0"/>
              <a:t> </a:t>
            </a:r>
            <a:r>
              <a:rPr sz="2400" dirty="0"/>
              <a:t>won</a:t>
            </a:r>
            <a:r>
              <a:rPr sz="2400" spc="-45" dirty="0"/>
              <a:t> </a:t>
            </a:r>
            <a:r>
              <a:rPr sz="2400" dirty="0"/>
              <a:t>the</a:t>
            </a:r>
            <a:r>
              <a:rPr sz="2400" spc="-49" dirty="0"/>
              <a:t> </a:t>
            </a:r>
            <a:r>
              <a:rPr sz="2400" dirty="0"/>
              <a:t>2012</a:t>
            </a:r>
            <a:r>
              <a:rPr sz="2400" spc="-45" dirty="0"/>
              <a:t> </a:t>
            </a:r>
            <a:r>
              <a:rPr sz="2400" dirty="0"/>
              <a:t>ImageNet</a:t>
            </a:r>
            <a:r>
              <a:rPr sz="2400" spc="-45" dirty="0"/>
              <a:t> </a:t>
            </a:r>
            <a:r>
              <a:rPr sz="2400" dirty="0"/>
              <a:t>ILSVRC</a:t>
            </a:r>
            <a:r>
              <a:rPr sz="2400" spc="-41" dirty="0"/>
              <a:t> </a:t>
            </a:r>
            <a:r>
              <a:rPr sz="2400" spc="-8" dirty="0"/>
              <a:t>challenge.</a:t>
            </a: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1F1F1F"/>
              </a:buClr>
              <a:buFont typeface="Arial"/>
              <a:buChar char="•"/>
            </a:pPr>
            <a:endParaRPr sz="2400" spc="-8" dirty="0"/>
          </a:p>
          <a:p>
            <a:pPr marL="264795" marR="3810" indent="-255270" algn="just">
              <a:lnSpc>
                <a:spcPct val="100000"/>
              </a:lnSpc>
              <a:buClr>
                <a:srgbClr val="1F1F1F"/>
              </a:buClr>
              <a:tabLst>
                <a:tab pos="266700" algn="l"/>
              </a:tabLst>
            </a:pPr>
            <a:r>
              <a:rPr sz="2400" spc="-56" dirty="0"/>
              <a:t>To</a:t>
            </a:r>
            <a:r>
              <a:rPr sz="2400" spc="75" dirty="0"/>
              <a:t> </a:t>
            </a:r>
            <a:r>
              <a:rPr sz="2400" dirty="0"/>
              <a:t>reduce</a:t>
            </a:r>
            <a:r>
              <a:rPr sz="2400" spc="86" dirty="0"/>
              <a:t> </a:t>
            </a:r>
            <a:r>
              <a:rPr sz="2400" dirty="0"/>
              <a:t>overfitting,</a:t>
            </a:r>
            <a:r>
              <a:rPr sz="2400" spc="83" dirty="0"/>
              <a:t> </a:t>
            </a:r>
            <a:r>
              <a:rPr sz="2400" dirty="0"/>
              <a:t>the</a:t>
            </a:r>
            <a:r>
              <a:rPr sz="2400" spc="86" dirty="0"/>
              <a:t> </a:t>
            </a:r>
            <a:r>
              <a:rPr sz="2400" dirty="0"/>
              <a:t>authors</a:t>
            </a:r>
            <a:r>
              <a:rPr sz="2400" spc="83" dirty="0"/>
              <a:t> </a:t>
            </a:r>
            <a:r>
              <a:rPr sz="2400" dirty="0"/>
              <a:t>used</a:t>
            </a:r>
            <a:r>
              <a:rPr sz="2400" spc="86" dirty="0"/>
              <a:t> </a:t>
            </a:r>
            <a:r>
              <a:rPr sz="2400" dirty="0"/>
              <a:t>two</a:t>
            </a:r>
            <a:r>
              <a:rPr sz="2400" spc="86" dirty="0"/>
              <a:t> </a:t>
            </a:r>
            <a:r>
              <a:rPr sz="2400" dirty="0"/>
              <a:t>regularization</a:t>
            </a:r>
            <a:r>
              <a:rPr sz="2400" spc="83" dirty="0"/>
              <a:t> </a:t>
            </a:r>
            <a:r>
              <a:rPr sz="2400" dirty="0"/>
              <a:t>techniques.</a:t>
            </a:r>
            <a:r>
              <a:rPr sz="2400" spc="86" dirty="0"/>
              <a:t> </a:t>
            </a:r>
            <a:r>
              <a:rPr sz="2400" spc="-8" dirty="0"/>
              <a:t>First, 	</a:t>
            </a:r>
            <a:r>
              <a:rPr sz="2400" dirty="0"/>
              <a:t>they</a:t>
            </a:r>
            <a:r>
              <a:rPr sz="2400" spc="30" dirty="0"/>
              <a:t> </a:t>
            </a:r>
            <a:r>
              <a:rPr sz="2400" dirty="0"/>
              <a:t>applied</a:t>
            </a:r>
            <a:r>
              <a:rPr sz="2400" spc="34" dirty="0"/>
              <a:t> </a:t>
            </a:r>
            <a:r>
              <a:rPr sz="2400" b="1" dirty="0">
                <a:solidFill>
                  <a:srgbClr val="FF3300"/>
                </a:solidFill>
                <a:latin typeface="Arial"/>
                <a:cs typeface="Arial"/>
              </a:rPr>
              <a:t>dropout</a:t>
            </a:r>
            <a:r>
              <a:rPr sz="2400" b="1" spc="3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dirty="0"/>
              <a:t>with</a:t>
            </a:r>
            <a:r>
              <a:rPr sz="2400" spc="34" dirty="0"/>
              <a:t> </a:t>
            </a:r>
            <a:r>
              <a:rPr sz="2400" dirty="0"/>
              <a:t>a</a:t>
            </a:r>
            <a:r>
              <a:rPr sz="2400" spc="30" dirty="0"/>
              <a:t> </a:t>
            </a:r>
            <a:r>
              <a:rPr sz="2400" dirty="0"/>
              <a:t>50%</a:t>
            </a:r>
            <a:r>
              <a:rPr sz="2400" spc="38" dirty="0"/>
              <a:t> </a:t>
            </a:r>
            <a:r>
              <a:rPr sz="2400" dirty="0"/>
              <a:t>dropout</a:t>
            </a:r>
            <a:r>
              <a:rPr sz="2400" spc="41" dirty="0"/>
              <a:t> </a:t>
            </a:r>
            <a:r>
              <a:rPr sz="2400" dirty="0"/>
              <a:t>rate</a:t>
            </a:r>
            <a:r>
              <a:rPr sz="2400" spc="38" dirty="0"/>
              <a:t> </a:t>
            </a:r>
            <a:r>
              <a:rPr sz="2400" dirty="0"/>
              <a:t>during</a:t>
            </a:r>
            <a:r>
              <a:rPr sz="2400" spc="41" dirty="0"/>
              <a:t> </a:t>
            </a:r>
            <a:r>
              <a:rPr sz="2400" dirty="0"/>
              <a:t>training</a:t>
            </a:r>
            <a:r>
              <a:rPr sz="2400" spc="41" dirty="0"/>
              <a:t> </a:t>
            </a:r>
            <a:r>
              <a:rPr sz="2400" dirty="0"/>
              <a:t>to</a:t>
            </a:r>
            <a:r>
              <a:rPr sz="2400" spc="38" dirty="0"/>
              <a:t> </a:t>
            </a:r>
            <a:r>
              <a:rPr sz="2400" dirty="0"/>
              <a:t>the</a:t>
            </a:r>
            <a:r>
              <a:rPr sz="2400" spc="41" dirty="0"/>
              <a:t> </a:t>
            </a:r>
            <a:r>
              <a:rPr sz="2400" spc="-8" dirty="0"/>
              <a:t>outputs 	</a:t>
            </a:r>
            <a:r>
              <a:rPr sz="2400" dirty="0"/>
              <a:t>of</a:t>
            </a:r>
            <a:r>
              <a:rPr sz="2400" spc="-38" dirty="0"/>
              <a:t> </a:t>
            </a:r>
            <a:r>
              <a:rPr sz="2400" dirty="0"/>
              <a:t>layers</a:t>
            </a:r>
            <a:r>
              <a:rPr sz="2400" spc="-34" dirty="0"/>
              <a:t> </a:t>
            </a:r>
            <a:r>
              <a:rPr sz="2400" dirty="0"/>
              <a:t>F1</a:t>
            </a:r>
            <a:r>
              <a:rPr sz="2400" spc="-34" dirty="0"/>
              <a:t> </a:t>
            </a:r>
            <a:r>
              <a:rPr sz="2400" dirty="0"/>
              <a:t>and</a:t>
            </a:r>
            <a:r>
              <a:rPr sz="2400" spc="-34" dirty="0"/>
              <a:t> </a:t>
            </a:r>
            <a:r>
              <a:rPr sz="2400" dirty="0"/>
              <a:t>F2.</a:t>
            </a:r>
            <a:r>
              <a:rPr sz="2400" spc="-34" dirty="0"/>
              <a:t> </a:t>
            </a:r>
            <a:r>
              <a:rPr sz="2400" dirty="0"/>
              <a:t>Second,</a:t>
            </a:r>
            <a:r>
              <a:rPr sz="2400" spc="-38" dirty="0"/>
              <a:t> </a:t>
            </a:r>
            <a:r>
              <a:rPr sz="2400" dirty="0"/>
              <a:t>they</a:t>
            </a:r>
            <a:r>
              <a:rPr sz="2400" spc="-34" dirty="0"/>
              <a:t> </a:t>
            </a:r>
            <a:r>
              <a:rPr sz="2400" dirty="0"/>
              <a:t>performed</a:t>
            </a:r>
            <a:r>
              <a:rPr sz="2400" spc="-34" dirty="0"/>
              <a:t> </a:t>
            </a:r>
            <a:r>
              <a:rPr sz="2400" b="1" dirty="0">
                <a:solidFill>
                  <a:srgbClr val="FF3300"/>
                </a:solidFill>
                <a:latin typeface="Arial"/>
                <a:cs typeface="Arial"/>
              </a:rPr>
              <a:t>data</a:t>
            </a:r>
            <a:r>
              <a:rPr sz="2400" b="1" spc="-34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b="1" spc="-8" dirty="0">
                <a:solidFill>
                  <a:srgbClr val="FF3300"/>
                </a:solidFill>
                <a:latin typeface="Arial"/>
                <a:cs typeface="Arial"/>
              </a:rPr>
              <a:t>augmentation</a:t>
            </a:r>
            <a:r>
              <a:rPr sz="2400" spc="-8" dirty="0"/>
              <a:t>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fld id="{81D60167-4931-47E6-BA6A-407CBD079E47}" type="slidenum">
              <a:rPr lang="en-US" spc="-25" smtClean="0"/>
              <a:pPr marL="12700">
                <a:lnSpc>
                  <a:spcPts val="1425"/>
                </a:lnSpc>
              </a:pPr>
              <a:t>11</a:t>
            </a:fld>
            <a:endParaRPr spc="-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519" y="4455231"/>
            <a:ext cx="7903453" cy="1666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AlexNet</a:t>
            </a:r>
            <a:endParaRPr dirty="0"/>
          </a:p>
        </p:txBody>
      </p:sp>
      <p:sp>
        <p:nvSpPr>
          <p:cNvPr id="64514" name="AutoShape 2" descr="Introduction to Convolutional Neural Network - Analytics Vidh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9038" y="1090613"/>
            <a:ext cx="6764337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45" y="310352"/>
            <a:ext cx="4599328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CNN</a:t>
            </a:r>
            <a:r>
              <a:rPr sz="3000" spc="-45" dirty="0"/>
              <a:t> </a:t>
            </a:r>
            <a:r>
              <a:rPr sz="3000" dirty="0"/>
              <a:t>Variations</a:t>
            </a:r>
            <a:r>
              <a:rPr sz="3000" spc="-41" dirty="0"/>
              <a:t> </a:t>
            </a:r>
            <a:r>
              <a:rPr sz="3000" dirty="0"/>
              <a:t>-</a:t>
            </a:r>
            <a:r>
              <a:rPr sz="3000" spc="-45" dirty="0"/>
              <a:t> </a:t>
            </a:r>
            <a:r>
              <a:rPr sz="3000" spc="-19" dirty="0">
                <a:solidFill>
                  <a:srgbClr val="C00000"/>
                </a:solidFill>
              </a:rPr>
              <a:t>VGG</a:t>
            </a:r>
            <a:endParaRPr sz="30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fld id="{81D60167-4931-47E6-BA6A-407CBD079E47}" type="slidenum">
              <a:rPr lang="en-US" spc="-25" smtClean="0"/>
              <a:pPr marL="12700">
                <a:lnSpc>
                  <a:spcPts val="1425"/>
                </a:lnSpc>
              </a:pPr>
              <a:t>13</a:t>
            </a:fld>
            <a:endParaRPr spc="-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151" y="3484296"/>
            <a:ext cx="7807324" cy="15942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6248" y="1351775"/>
            <a:ext cx="7999571" cy="14074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4795" marR="3810" indent="-255270" algn="just">
              <a:spcBef>
                <a:spcPts val="75"/>
              </a:spcBef>
              <a:buChar char="•"/>
              <a:tabLst>
                <a:tab pos="266700" algn="l"/>
              </a:tabLst>
            </a:pPr>
            <a:r>
              <a:rPr spc="41" dirty="0">
                <a:latin typeface="Arial"/>
                <a:cs typeface="Arial"/>
              </a:rPr>
              <a:t>The</a:t>
            </a:r>
            <a:r>
              <a:rPr spc="165" dirty="0">
                <a:latin typeface="Arial"/>
                <a:cs typeface="Arial"/>
              </a:rPr>
              <a:t> </a:t>
            </a:r>
            <a:r>
              <a:rPr spc="64" dirty="0">
                <a:latin typeface="Arial"/>
                <a:cs typeface="Arial"/>
              </a:rPr>
              <a:t>runner-</a:t>
            </a:r>
            <a:r>
              <a:rPr dirty="0">
                <a:latin typeface="Arial"/>
                <a:cs typeface="Arial"/>
              </a:rPr>
              <a:t>up</a:t>
            </a:r>
            <a:r>
              <a:rPr spc="1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165" dirty="0">
                <a:latin typeface="Arial"/>
                <a:cs typeface="Arial"/>
              </a:rPr>
              <a:t> </a:t>
            </a:r>
            <a:r>
              <a:rPr spc="41" dirty="0">
                <a:latin typeface="Arial"/>
                <a:cs typeface="Arial"/>
              </a:rPr>
              <a:t>the</a:t>
            </a:r>
            <a:r>
              <a:rPr spc="172" dirty="0">
                <a:latin typeface="Arial"/>
                <a:cs typeface="Arial"/>
              </a:rPr>
              <a:t> </a:t>
            </a:r>
            <a:r>
              <a:rPr spc="56" dirty="0">
                <a:latin typeface="Arial"/>
                <a:cs typeface="Arial"/>
              </a:rPr>
              <a:t>ILSVRC</a:t>
            </a:r>
            <a:r>
              <a:rPr spc="176" dirty="0">
                <a:latin typeface="Arial"/>
                <a:cs typeface="Arial"/>
              </a:rPr>
              <a:t> </a:t>
            </a:r>
            <a:r>
              <a:rPr spc="49" dirty="0">
                <a:latin typeface="Arial"/>
                <a:cs typeface="Arial"/>
              </a:rPr>
              <a:t>2014</a:t>
            </a:r>
            <a:r>
              <a:rPr spc="172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challenge</a:t>
            </a:r>
            <a:r>
              <a:rPr spc="176" dirty="0">
                <a:latin typeface="Arial"/>
                <a:cs typeface="Arial"/>
              </a:rPr>
              <a:t> </a:t>
            </a:r>
            <a:r>
              <a:rPr spc="41" dirty="0">
                <a:latin typeface="Arial"/>
                <a:cs typeface="Arial"/>
              </a:rPr>
              <a:t>was</a:t>
            </a:r>
            <a:r>
              <a:rPr spc="172" dirty="0">
                <a:latin typeface="Arial"/>
                <a:cs typeface="Arial"/>
              </a:rPr>
              <a:t> </a:t>
            </a:r>
            <a:r>
              <a:rPr spc="56" dirty="0">
                <a:latin typeface="Arial"/>
                <a:cs typeface="Arial"/>
              </a:rPr>
              <a:t>VGG,</a:t>
            </a:r>
            <a:r>
              <a:rPr spc="172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developed</a:t>
            </a:r>
            <a:r>
              <a:rPr spc="176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by 	</a:t>
            </a:r>
            <a:r>
              <a:rPr dirty="0">
                <a:latin typeface="Arial"/>
                <a:cs typeface="Arial"/>
              </a:rPr>
              <a:t>Karen</a:t>
            </a:r>
            <a:r>
              <a:rPr spc="1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Simonyan</a:t>
            </a:r>
            <a:r>
              <a:rPr spc="1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5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Andrew</a:t>
            </a:r>
            <a:r>
              <a:rPr spc="18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Zisserman</a:t>
            </a:r>
            <a:r>
              <a:rPr spc="1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from</a:t>
            </a:r>
            <a:r>
              <a:rPr spc="1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18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Visual</a:t>
            </a:r>
            <a:r>
              <a:rPr spc="18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Geometry</a:t>
            </a:r>
            <a:r>
              <a:rPr spc="191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Group 	</a:t>
            </a:r>
            <a:r>
              <a:rPr dirty="0">
                <a:latin typeface="Arial"/>
                <a:cs typeface="Arial"/>
              </a:rPr>
              <a:t>(VGG)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research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lab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at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Oxford</a:t>
            </a:r>
            <a:r>
              <a:rPr spc="-34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University.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0"/>
              </a:spcBef>
              <a:buFont typeface="Arial"/>
              <a:buChar char="•"/>
            </a:pPr>
            <a:endParaRPr dirty="0">
              <a:latin typeface="Arial"/>
              <a:cs typeface="Arial"/>
            </a:endParaRPr>
          </a:p>
          <a:p>
            <a:pPr marL="266224" indent="-256699">
              <a:buChar char="•"/>
              <a:tabLst>
                <a:tab pos="266224" algn="l"/>
              </a:tabLst>
            </a:pPr>
            <a:r>
              <a:rPr spc="-8" dirty="0">
                <a:latin typeface="Arial"/>
                <a:cs typeface="Arial"/>
              </a:rPr>
              <a:t>VGG-</a:t>
            </a:r>
            <a:r>
              <a:rPr dirty="0">
                <a:latin typeface="Arial"/>
                <a:cs typeface="Arial"/>
              </a:rPr>
              <a:t>16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architecture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-34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VGG-</a:t>
            </a:r>
            <a:r>
              <a:rPr dirty="0">
                <a:latin typeface="Arial"/>
                <a:cs typeface="Arial"/>
              </a:rPr>
              <a:t>19</a:t>
            </a:r>
            <a:r>
              <a:rPr spc="-34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architecture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VGGNet</a:t>
            </a:r>
            <a:endParaRPr dirty="0"/>
          </a:p>
        </p:txBody>
      </p:sp>
      <p:sp>
        <p:nvSpPr>
          <p:cNvPr id="64514" name="AutoShape 2" descr="Introduction to Convolutional Neural Network - Analytics Vidh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9038" y="1233488"/>
            <a:ext cx="6764337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VGGNet</a:t>
            </a:r>
            <a:endParaRPr dirty="0"/>
          </a:p>
        </p:txBody>
      </p:sp>
      <p:sp>
        <p:nvSpPr>
          <p:cNvPr id="64514" name="AutoShape 2" descr="Introduction to Convolutional Neural Network - Analytics Vidh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Image Classification with Python: CNN vs Transformers | by Mauro Di Pietro  | Towards AI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1417638"/>
            <a:ext cx="8780921" cy="47850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MobileNet</a:t>
            </a:r>
            <a:endParaRPr dirty="0"/>
          </a:p>
        </p:txBody>
      </p:sp>
      <p:sp>
        <p:nvSpPr>
          <p:cNvPr id="64514" name="AutoShape 2" descr="Introduction to Convolutional Neural Network - Analytics Vidh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0" name="AutoShape 2" descr="What is MobileNetV2? Featu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3733" name="Picture 5" descr="What is MobileNetV2? Features, Architecture, Application and Mo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697603"/>
            <a:ext cx="8238702" cy="36350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041" y="210199"/>
            <a:ext cx="4599328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CNN</a:t>
            </a:r>
            <a:r>
              <a:rPr sz="3000" spc="-34" dirty="0"/>
              <a:t> </a:t>
            </a:r>
            <a:r>
              <a:rPr sz="3000" dirty="0"/>
              <a:t>Variations</a:t>
            </a:r>
            <a:r>
              <a:rPr sz="3000" spc="-26" dirty="0"/>
              <a:t> </a:t>
            </a:r>
            <a:r>
              <a:rPr sz="3000" dirty="0"/>
              <a:t>-</a:t>
            </a:r>
            <a:r>
              <a:rPr sz="3000" spc="-34" dirty="0"/>
              <a:t> </a:t>
            </a:r>
            <a:r>
              <a:rPr sz="3000" spc="-23" dirty="0">
                <a:solidFill>
                  <a:srgbClr val="C00000"/>
                </a:solidFill>
              </a:rPr>
              <a:t>ResNet-</a:t>
            </a:r>
            <a:r>
              <a:rPr sz="3000" spc="-19" dirty="0">
                <a:solidFill>
                  <a:srgbClr val="C00000"/>
                </a:solidFill>
              </a:rPr>
              <a:t>50</a:t>
            </a:r>
            <a:endParaRPr sz="30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069"/>
              </a:lnSpc>
            </a:pPr>
            <a:fld id="{81D60167-4931-47E6-BA6A-407CBD079E47}" type="slidenum">
              <a:rPr lang="en-US" spc="-25" smtClean="0"/>
              <a:pPr marL="9525">
                <a:lnSpc>
                  <a:spcPts val="1069"/>
                </a:lnSpc>
              </a:pPr>
              <a:t>17</a:t>
            </a:fld>
            <a:endParaRPr spc="-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420" y="3394043"/>
            <a:ext cx="7233126" cy="20151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5771" y="1188720"/>
            <a:ext cx="7829074" cy="16972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224" indent="-256699">
              <a:spcBef>
                <a:spcPts val="75"/>
              </a:spcBef>
              <a:buClr>
                <a:srgbClr val="1F1F1F"/>
              </a:buClr>
              <a:buChar char="•"/>
              <a:tabLst>
                <a:tab pos="266224" algn="l"/>
              </a:tabLst>
            </a:pPr>
            <a:r>
              <a:rPr dirty="0">
                <a:latin typeface="Arial"/>
                <a:cs typeface="Arial"/>
              </a:rPr>
              <a:t>The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basic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building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block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for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ResNets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are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conv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identity</a:t>
            </a:r>
            <a:r>
              <a:rPr spc="-38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blocks.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0"/>
              </a:spcBef>
              <a:buClr>
                <a:srgbClr val="1F1F1F"/>
              </a:buClr>
              <a:buFont typeface="Arial"/>
              <a:buChar char="•"/>
            </a:pPr>
            <a:endParaRPr dirty="0">
              <a:latin typeface="Arial"/>
              <a:cs typeface="Arial"/>
            </a:endParaRPr>
          </a:p>
          <a:p>
            <a:pPr marL="266224" indent="-256699">
              <a:buClr>
                <a:srgbClr val="1F1F1F"/>
              </a:buClr>
              <a:buChar char="•"/>
              <a:tabLst>
                <a:tab pos="266224" algn="l"/>
              </a:tabLst>
            </a:pPr>
            <a:r>
              <a:rPr dirty="0">
                <a:latin typeface="Arial"/>
                <a:cs typeface="Arial"/>
              </a:rPr>
              <a:t>It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uses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skip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connections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(also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called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shortcut</a:t>
            </a:r>
            <a:r>
              <a:rPr spc="-38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connections).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0"/>
              </a:spcBef>
              <a:buClr>
                <a:srgbClr val="1F1F1F"/>
              </a:buClr>
              <a:buFont typeface="Arial"/>
              <a:buChar char="•"/>
            </a:pPr>
            <a:endParaRPr dirty="0">
              <a:latin typeface="Arial"/>
              <a:cs typeface="Arial"/>
            </a:endParaRPr>
          </a:p>
          <a:p>
            <a:pPr marL="266224" marR="3810" indent="-257175">
              <a:buClr>
                <a:srgbClr val="1F1F1F"/>
              </a:buClr>
              <a:buChar char="•"/>
              <a:tabLst>
                <a:tab pos="266224" algn="l"/>
              </a:tabLst>
            </a:pPr>
            <a:r>
              <a:rPr dirty="0">
                <a:latin typeface="Arial"/>
                <a:cs typeface="Arial"/>
              </a:rPr>
              <a:t>If</a:t>
            </a:r>
            <a:r>
              <a:rPr spc="7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you</a:t>
            </a:r>
            <a:r>
              <a:rPr spc="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add</a:t>
            </a:r>
            <a:r>
              <a:rPr spc="7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many</a:t>
            </a:r>
            <a:r>
              <a:rPr spc="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skip</a:t>
            </a:r>
            <a:r>
              <a:rPr spc="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connections,</a:t>
            </a:r>
            <a:r>
              <a:rPr spc="7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network</a:t>
            </a:r>
            <a:r>
              <a:rPr spc="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can</a:t>
            </a:r>
            <a:r>
              <a:rPr spc="7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start</a:t>
            </a:r>
            <a:r>
              <a:rPr spc="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making</a:t>
            </a:r>
            <a:r>
              <a:rPr spc="83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progress </a:t>
            </a:r>
            <a:r>
              <a:rPr dirty="0">
                <a:latin typeface="Arial"/>
                <a:cs typeface="Arial"/>
              </a:rPr>
              <a:t>even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if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several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layers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have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not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started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learning</a:t>
            </a:r>
            <a:r>
              <a:rPr spc="-34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yet.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ResNet</a:t>
            </a:r>
            <a:endParaRPr dirty="0"/>
          </a:p>
        </p:txBody>
      </p:sp>
      <p:sp>
        <p:nvSpPr>
          <p:cNvPr id="64514" name="AutoShape 2" descr="Introduction to Convolutional Neural Network - Analytics Vidh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2706" name="Picture 2" descr="The Annotated ResNet-50 | Towards Data Scie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2159837"/>
            <a:ext cx="8955187" cy="28846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EfficientNet</a:t>
            </a:r>
            <a:endParaRPr dirty="0"/>
          </a:p>
        </p:txBody>
      </p:sp>
      <p:sp>
        <p:nvSpPr>
          <p:cNvPr id="64514" name="AutoShape 2" descr="Introduction to Convolutional Neural Network - Analytics Vidh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82" name="Picture 2" descr="EfficientNet Architecture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496129"/>
            <a:ext cx="8096250" cy="37719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b="1" dirty="0"/>
              <a:t>Transfer Learning </a:t>
            </a:r>
            <a:r>
              <a:rPr dirty="0"/>
              <a:t>is a machine learning technique where a model trained on one task is reused as the starting point for another task.</a:t>
            </a:r>
          </a:p>
          <a:p>
            <a:pPr>
              <a:buNone/>
            </a:pPr>
            <a:r>
              <a:rPr b="1" dirty="0"/>
              <a:t>Analogy: </a:t>
            </a:r>
            <a:r>
              <a:rPr dirty="0"/>
              <a:t>Like using your knowledge of riding a bicycle to learn riding a motorcycle faster.</a:t>
            </a:r>
          </a:p>
        </p:txBody>
      </p:sp>
      <p:pic>
        <p:nvPicPr>
          <p:cNvPr id="5" name="Picture 4" descr="transfer-learning slides"/>
          <p:cNvPicPr>
            <a:picLocks noChangeAspect="1" noChangeArrowheads="1"/>
          </p:cNvPicPr>
          <p:nvPr/>
        </p:nvPicPr>
        <p:blipFill>
          <a:blip r:embed="rId2"/>
          <a:srcRect l="3181" t="6134" r="4408"/>
          <a:stretch>
            <a:fillRect/>
          </a:stretch>
        </p:blipFill>
        <p:spPr bwMode="auto">
          <a:xfrm>
            <a:off x="628650" y="2543175"/>
            <a:ext cx="7886700" cy="37655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3113" y="215759"/>
            <a:ext cx="6832251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Using</a:t>
            </a:r>
            <a:r>
              <a:rPr sz="3000" spc="19" dirty="0"/>
              <a:t> </a:t>
            </a:r>
            <a:r>
              <a:rPr sz="3000" dirty="0"/>
              <a:t>Pretrained</a:t>
            </a:r>
            <a:r>
              <a:rPr sz="3000" spc="23" dirty="0"/>
              <a:t> </a:t>
            </a:r>
            <a:r>
              <a:rPr sz="3000" dirty="0"/>
              <a:t>Models</a:t>
            </a:r>
            <a:r>
              <a:rPr sz="3000" spc="19" dirty="0"/>
              <a:t> </a:t>
            </a:r>
            <a:r>
              <a:rPr sz="3000" dirty="0"/>
              <a:t>from</a:t>
            </a:r>
            <a:r>
              <a:rPr sz="3000" spc="23" dirty="0"/>
              <a:t> </a:t>
            </a:r>
            <a:r>
              <a:rPr sz="3000" spc="-8" dirty="0"/>
              <a:t>Keras</a:t>
            </a:r>
            <a:endParaRPr sz="30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069"/>
              </a:lnSpc>
            </a:pPr>
            <a:fld id="{81D60167-4931-47E6-BA6A-407CBD079E47}" type="slidenum">
              <a:rPr lang="en-US" spc="-25" smtClean="0"/>
              <a:pPr marL="9525">
                <a:lnSpc>
                  <a:spcPts val="1069"/>
                </a:lnSpc>
              </a:pPr>
              <a:t>20</a:t>
            </a:fld>
            <a:endParaRPr spc="-19" dirty="0"/>
          </a:p>
        </p:txBody>
      </p:sp>
      <p:sp>
        <p:nvSpPr>
          <p:cNvPr id="3" name="object 3"/>
          <p:cNvSpPr txBox="1"/>
          <p:nvPr/>
        </p:nvSpPr>
        <p:spPr>
          <a:xfrm>
            <a:off x="533876" y="2097404"/>
            <a:ext cx="7922419" cy="335877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algn="just">
              <a:spcBef>
                <a:spcPts val="71"/>
              </a:spcBef>
            </a:pPr>
            <a:r>
              <a:rPr sz="2100" spc="38" dirty="0">
                <a:latin typeface="Arial"/>
                <a:cs typeface="Arial"/>
              </a:rPr>
              <a:t>In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68" dirty="0">
                <a:latin typeface="Arial"/>
                <a:cs typeface="Arial"/>
              </a:rPr>
              <a:t>general,</a:t>
            </a:r>
            <a:r>
              <a:rPr sz="2100" spc="184" dirty="0">
                <a:latin typeface="Arial"/>
                <a:cs typeface="Arial"/>
              </a:rPr>
              <a:t> </a:t>
            </a:r>
            <a:r>
              <a:rPr sz="2100" spc="45" dirty="0">
                <a:latin typeface="Arial"/>
                <a:cs typeface="Arial"/>
              </a:rPr>
              <a:t>you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60" dirty="0">
                <a:latin typeface="Arial"/>
                <a:cs typeface="Arial"/>
              </a:rPr>
              <a:t>won’t</a:t>
            </a:r>
            <a:r>
              <a:rPr sz="2100" spc="184" dirty="0">
                <a:latin typeface="Arial"/>
                <a:cs typeface="Arial"/>
              </a:rPr>
              <a:t> </a:t>
            </a:r>
            <a:r>
              <a:rPr sz="2100" spc="53" dirty="0">
                <a:latin typeface="Arial"/>
                <a:cs typeface="Arial"/>
              </a:rPr>
              <a:t>have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38" dirty="0">
                <a:latin typeface="Arial"/>
                <a:cs typeface="Arial"/>
              </a:rPr>
              <a:t>to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68" dirty="0">
                <a:latin typeface="Arial"/>
                <a:cs typeface="Arial"/>
              </a:rPr>
              <a:t>implement</a:t>
            </a:r>
            <a:r>
              <a:rPr sz="2100" spc="184" dirty="0">
                <a:latin typeface="Arial"/>
                <a:cs typeface="Arial"/>
              </a:rPr>
              <a:t> </a:t>
            </a:r>
            <a:r>
              <a:rPr sz="2100" spc="68" dirty="0">
                <a:latin typeface="Arial"/>
                <a:cs typeface="Arial"/>
              </a:rPr>
              <a:t>standard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60" dirty="0">
                <a:latin typeface="Arial"/>
                <a:cs typeface="Arial"/>
              </a:rPr>
              <a:t>models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56" dirty="0">
                <a:latin typeface="Arial"/>
                <a:cs typeface="Arial"/>
              </a:rPr>
              <a:t>like</a:t>
            </a:r>
            <a:r>
              <a:rPr sz="2100" spc="-8" dirty="0">
                <a:latin typeface="Arial"/>
                <a:cs typeface="Arial"/>
              </a:rPr>
              <a:t> </a:t>
            </a:r>
            <a:r>
              <a:rPr sz="2100" spc="49" dirty="0">
                <a:latin typeface="Arial"/>
                <a:cs typeface="Arial"/>
              </a:rPr>
              <a:t>GoogLeNet</a:t>
            </a:r>
            <a:r>
              <a:rPr sz="2100" spc="139" dirty="0">
                <a:latin typeface="Arial"/>
                <a:cs typeface="Arial"/>
              </a:rPr>
              <a:t> </a:t>
            </a:r>
            <a:r>
              <a:rPr sz="2100" spc="23" dirty="0">
                <a:latin typeface="Arial"/>
                <a:cs typeface="Arial"/>
              </a:rPr>
              <a:t>or</a:t>
            </a:r>
            <a:r>
              <a:rPr sz="2100" spc="135" dirty="0">
                <a:latin typeface="Arial"/>
                <a:cs typeface="Arial"/>
              </a:rPr>
              <a:t> </a:t>
            </a:r>
            <a:r>
              <a:rPr sz="2100" spc="45" dirty="0">
                <a:latin typeface="Arial"/>
                <a:cs typeface="Arial"/>
              </a:rPr>
              <a:t>ResNet</a:t>
            </a:r>
            <a:r>
              <a:rPr sz="2100" spc="139" dirty="0">
                <a:latin typeface="Arial"/>
                <a:cs typeface="Arial"/>
              </a:rPr>
              <a:t> </a:t>
            </a:r>
            <a:r>
              <a:rPr sz="2100" spc="30" dirty="0">
                <a:latin typeface="Arial"/>
                <a:cs typeface="Arial"/>
              </a:rPr>
              <a:t>manually,</a:t>
            </a:r>
            <a:r>
              <a:rPr sz="2100" spc="139" dirty="0">
                <a:latin typeface="Arial"/>
                <a:cs typeface="Arial"/>
              </a:rPr>
              <a:t> </a:t>
            </a:r>
            <a:r>
              <a:rPr sz="2100" spc="41" dirty="0">
                <a:latin typeface="Arial"/>
                <a:cs typeface="Arial"/>
              </a:rPr>
              <a:t>since</a:t>
            </a:r>
            <a:r>
              <a:rPr sz="2100" spc="135" dirty="0">
                <a:latin typeface="Arial"/>
                <a:cs typeface="Arial"/>
              </a:rPr>
              <a:t> </a:t>
            </a:r>
            <a:r>
              <a:rPr sz="2100" spc="49" dirty="0">
                <a:latin typeface="Arial"/>
                <a:cs typeface="Arial"/>
              </a:rPr>
              <a:t>pretrained</a:t>
            </a:r>
            <a:r>
              <a:rPr sz="2100" spc="135" dirty="0">
                <a:latin typeface="Arial"/>
                <a:cs typeface="Arial"/>
              </a:rPr>
              <a:t> </a:t>
            </a:r>
            <a:r>
              <a:rPr sz="2100" spc="49" dirty="0">
                <a:latin typeface="Arial"/>
                <a:cs typeface="Arial"/>
              </a:rPr>
              <a:t>networks</a:t>
            </a:r>
            <a:r>
              <a:rPr sz="2100" spc="143" dirty="0">
                <a:latin typeface="Arial"/>
                <a:cs typeface="Arial"/>
              </a:rPr>
              <a:t> </a:t>
            </a:r>
            <a:r>
              <a:rPr sz="2100" spc="34" dirty="0">
                <a:latin typeface="Arial"/>
                <a:cs typeface="Arial"/>
              </a:rPr>
              <a:t>are</a:t>
            </a:r>
            <a:r>
              <a:rPr sz="2100" spc="-8" dirty="0"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D41D4"/>
                </a:solidFill>
                <a:latin typeface="Arial"/>
                <a:cs typeface="Arial"/>
              </a:rPr>
              <a:t>r</a:t>
            </a:r>
            <a:r>
              <a:rPr sz="2100" b="1" spc="-251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e</a:t>
            </a:r>
            <a:r>
              <a:rPr sz="2100" b="1" spc="-251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a</a:t>
            </a:r>
            <a:r>
              <a:rPr sz="2100" b="1" spc="-251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d</a:t>
            </a:r>
            <a:r>
              <a:rPr sz="2100" b="1" spc="-251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D41D4"/>
                </a:solidFill>
                <a:latin typeface="Arial"/>
                <a:cs typeface="Arial"/>
              </a:rPr>
              <a:t>i</a:t>
            </a:r>
            <a:r>
              <a:rPr sz="2100" b="1" spc="-248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D41D4"/>
                </a:solidFill>
                <a:latin typeface="Arial"/>
                <a:cs typeface="Arial"/>
              </a:rPr>
              <a:t>l</a:t>
            </a:r>
            <a:r>
              <a:rPr sz="2100" b="1" spc="-248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y</a:t>
            </a:r>
            <a:r>
              <a:rPr sz="2100" b="1" spc="664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a</a:t>
            </a:r>
            <a:r>
              <a:rPr sz="2100" b="1" spc="-251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v</a:t>
            </a:r>
            <a:r>
              <a:rPr sz="2100" b="1" spc="-248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a</a:t>
            </a:r>
            <a:r>
              <a:rPr sz="2100" b="1" spc="-248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D41D4"/>
                </a:solidFill>
                <a:latin typeface="Arial"/>
                <a:cs typeface="Arial"/>
              </a:rPr>
              <a:t>i</a:t>
            </a:r>
            <a:r>
              <a:rPr sz="2100" b="1" spc="-244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D41D4"/>
                </a:solidFill>
                <a:latin typeface="Arial"/>
                <a:cs typeface="Arial"/>
              </a:rPr>
              <a:t>l</a:t>
            </a:r>
            <a:r>
              <a:rPr sz="2100" b="1" spc="-244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a</a:t>
            </a:r>
            <a:r>
              <a:rPr sz="2100" b="1" spc="-248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b</a:t>
            </a:r>
            <a:r>
              <a:rPr sz="2100" b="1" spc="-248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D41D4"/>
                </a:solidFill>
                <a:latin typeface="Arial"/>
                <a:cs typeface="Arial"/>
              </a:rPr>
              <a:t>l</a:t>
            </a:r>
            <a:r>
              <a:rPr sz="2100" b="1" spc="-244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1D41D4"/>
                </a:solidFill>
                <a:latin typeface="Arial"/>
                <a:cs typeface="Arial"/>
              </a:rPr>
              <a:t>e</a:t>
            </a:r>
            <a:r>
              <a:rPr sz="2100" b="1" spc="671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spc="-19" dirty="0">
                <a:latin typeface="Arial"/>
                <a:cs typeface="Arial"/>
              </a:rPr>
              <a:t>w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i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</a:t>
            </a:r>
            <a:r>
              <a:rPr sz="2100" spc="-244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h</a:t>
            </a:r>
            <a:r>
              <a:rPr sz="2100" spc="671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a</a:t>
            </a:r>
            <a:r>
              <a:rPr sz="2100" spc="671" dirty="0">
                <a:latin typeface="Arial"/>
                <a:cs typeface="Arial"/>
              </a:rPr>
              <a:t> </a:t>
            </a:r>
            <a:r>
              <a:rPr sz="2100" spc="-11" dirty="0">
                <a:latin typeface="Arial"/>
                <a:cs typeface="Arial"/>
              </a:rPr>
              <a:t>s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i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n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g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l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e</a:t>
            </a:r>
            <a:r>
              <a:rPr sz="2100" spc="671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l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i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n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e</a:t>
            </a:r>
            <a:r>
              <a:rPr sz="2100" spc="671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o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</a:t>
            </a:r>
            <a:r>
              <a:rPr sz="2100" spc="675" dirty="0">
                <a:latin typeface="Arial"/>
                <a:cs typeface="Arial"/>
              </a:rPr>
              <a:t> </a:t>
            </a:r>
            <a:r>
              <a:rPr sz="2100" spc="-11" dirty="0">
                <a:latin typeface="Arial"/>
                <a:cs typeface="Arial"/>
              </a:rPr>
              <a:t>c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o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d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e</a:t>
            </a:r>
            <a:r>
              <a:rPr sz="2100" spc="671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i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n</a:t>
            </a:r>
            <a:r>
              <a:rPr sz="2100" spc="671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</a:t>
            </a:r>
            <a:r>
              <a:rPr sz="2100" spc="-244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h</a:t>
            </a:r>
            <a:r>
              <a:rPr sz="2100" spc="-248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e</a:t>
            </a:r>
            <a:r>
              <a:rPr sz="2100" spc="-8" dirty="0">
                <a:latin typeface="Arial"/>
                <a:cs typeface="Arial"/>
              </a:rPr>
              <a:t> </a:t>
            </a:r>
            <a:r>
              <a:rPr sz="2100" b="1" spc="-11" dirty="0">
                <a:solidFill>
                  <a:srgbClr val="FF3300"/>
                </a:solidFill>
                <a:latin typeface="Arial"/>
                <a:cs typeface="Arial"/>
              </a:rPr>
              <a:t>keras.applications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spc="-11" dirty="0">
                <a:latin typeface="Arial"/>
                <a:cs typeface="Arial"/>
              </a:rPr>
              <a:t>package.</a:t>
            </a:r>
            <a:endParaRPr sz="2100">
              <a:latin typeface="Arial"/>
              <a:cs typeface="Arial"/>
            </a:endParaRPr>
          </a:p>
          <a:p>
            <a:pPr>
              <a:spcBef>
                <a:spcPts val="105"/>
              </a:spcBef>
            </a:pPr>
            <a:endParaRPr sz="2100">
              <a:latin typeface="Arial"/>
              <a:cs typeface="Arial"/>
            </a:endParaRPr>
          </a:p>
          <a:p>
            <a:pPr marL="9525" algn="just"/>
            <a:r>
              <a:rPr sz="2100" b="1" dirty="0">
                <a:latin typeface="Arial"/>
                <a:cs typeface="Arial"/>
              </a:rPr>
              <a:t>For</a:t>
            </a:r>
            <a:r>
              <a:rPr sz="2100" b="1" spc="169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example,</a:t>
            </a:r>
            <a:r>
              <a:rPr sz="2100" b="1" spc="18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you</a:t>
            </a:r>
            <a:r>
              <a:rPr sz="2100" spc="17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can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load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</a:t>
            </a:r>
            <a:r>
              <a:rPr sz="2100" spc="184" dirty="0"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ResNet-50</a:t>
            </a:r>
            <a:r>
              <a:rPr sz="2100" b="1" spc="18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model</a:t>
            </a:r>
            <a:r>
              <a:rPr sz="2100" dirty="0">
                <a:latin typeface="Arial"/>
                <a:cs typeface="Arial"/>
              </a:rPr>
              <a:t>,</a:t>
            </a:r>
            <a:r>
              <a:rPr sz="2100" spc="184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pretrained</a:t>
            </a:r>
            <a:r>
              <a:rPr sz="2100" spc="184" dirty="0">
                <a:latin typeface="Arial"/>
                <a:cs typeface="Arial"/>
              </a:rPr>
              <a:t> </a:t>
            </a:r>
            <a:r>
              <a:rPr sz="2100" spc="-19" dirty="0"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  <a:p>
            <a:pPr marL="9525" algn="just"/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ImageNet</a:t>
            </a:r>
            <a:r>
              <a:rPr sz="2100" dirty="0">
                <a:latin typeface="Arial"/>
                <a:cs typeface="Arial"/>
              </a:rPr>
              <a:t>,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with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following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line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of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code:</a:t>
            </a:r>
            <a:endParaRPr sz="2100">
              <a:latin typeface="Arial"/>
              <a:cs typeface="Arial"/>
            </a:endParaRPr>
          </a:p>
          <a:p>
            <a:pPr>
              <a:spcBef>
                <a:spcPts val="90"/>
              </a:spcBef>
            </a:pPr>
            <a:endParaRPr sz="2100">
              <a:latin typeface="Arial"/>
              <a:cs typeface="Arial"/>
            </a:endParaRPr>
          </a:p>
          <a:p>
            <a:pPr marL="9525" algn="just"/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model</a:t>
            </a:r>
            <a:r>
              <a:rPr sz="2400" b="1" spc="-6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=</a:t>
            </a:r>
            <a:r>
              <a:rPr sz="2400" b="1" spc="-6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keras.applications.resnet50.</a:t>
            </a:r>
            <a:r>
              <a:rPr sz="2400" b="1" spc="-56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spc="-8" dirty="0">
                <a:solidFill>
                  <a:srgbClr val="C00000"/>
                </a:solidFill>
                <a:latin typeface="Arial"/>
                <a:cs typeface="Arial"/>
              </a:rPr>
              <a:t>ResNet50</a:t>
            </a:r>
            <a:endParaRPr sz="2400">
              <a:latin typeface="Arial"/>
              <a:cs typeface="Arial"/>
            </a:endParaRPr>
          </a:p>
          <a:p>
            <a:pPr marL="4417219"/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(weights=</a:t>
            </a:r>
            <a:r>
              <a:rPr sz="2400" b="1" spc="-49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spc="-8" dirty="0">
                <a:solidFill>
                  <a:srgbClr val="C00000"/>
                </a:solidFill>
                <a:latin typeface="Arial"/>
                <a:cs typeface="Arial"/>
              </a:rPr>
              <a:t>"imagenet"</a:t>
            </a:r>
            <a:r>
              <a:rPr sz="2400" b="1" spc="-8" dirty="0">
                <a:solidFill>
                  <a:srgbClr val="1D41D4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592" y="215759"/>
            <a:ext cx="6107037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Using</a:t>
            </a:r>
            <a:r>
              <a:rPr sz="3000" spc="19" dirty="0"/>
              <a:t> </a:t>
            </a:r>
            <a:r>
              <a:rPr sz="3000" dirty="0"/>
              <a:t>Pretrained</a:t>
            </a:r>
            <a:r>
              <a:rPr sz="3000" spc="23" dirty="0"/>
              <a:t> </a:t>
            </a:r>
            <a:r>
              <a:rPr sz="3000" dirty="0"/>
              <a:t>Models</a:t>
            </a:r>
            <a:r>
              <a:rPr sz="3000" spc="19" dirty="0"/>
              <a:t> </a:t>
            </a:r>
            <a:r>
              <a:rPr sz="3000" dirty="0"/>
              <a:t>from</a:t>
            </a:r>
            <a:r>
              <a:rPr sz="3000" spc="23" dirty="0"/>
              <a:t> </a:t>
            </a:r>
            <a:r>
              <a:rPr sz="3000" spc="-8" dirty="0"/>
              <a:t>Keras</a:t>
            </a:r>
            <a:endParaRPr sz="30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069"/>
              </a:lnSpc>
            </a:pPr>
            <a:fld id="{81D60167-4931-47E6-BA6A-407CBD079E47}" type="slidenum">
              <a:rPr lang="en-US" spc="-25" smtClean="0"/>
              <a:pPr marL="9525">
                <a:lnSpc>
                  <a:spcPts val="1069"/>
                </a:lnSpc>
              </a:pPr>
              <a:t>21</a:t>
            </a:fld>
            <a:endParaRPr spc="-19" dirty="0"/>
          </a:p>
        </p:txBody>
      </p:sp>
      <p:sp>
        <p:nvSpPr>
          <p:cNvPr id="3" name="object 3"/>
          <p:cNvSpPr txBox="1"/>
          <p:nvPr/>
        </p:nvSpPr>
        <p:spPr>
          <a:xfrm>
            <a:off x="455771" y="1295400"/>
            <a:ext cx="7736681" cy="389994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b="1" spc="-8" dirty="0">
                <a:solidFill>
                  <a:srgbClr val="C00000"/>
                </a:solidFill>
                <a:latin typeface="Arial"/>
                <a:cs typeface="Arial"/>
              </a:rPr>
              <a:t>Available</a:t>
            </a:r>
            <a:r>
              <a:rPr sz="2100" b="1" spc="-7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C00000"/>
                </a:solidFill>
                <a:latin typeface="Arial"/>
                <a:cs typeface="Arial"/>
              </a:rPr>
              <a:t>models</a:t>
            </a:r>
            <a:r>
              <a:rPr sz="2100" b="1" spc="-7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b="1" spc="-38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endParaRPr sz="2100" dirty="0">
              <a:latin typeface="Arial"/>
              <a:cs typeface="Arial"/>
            </a:endParaRPr>
          </a:p>
          <a:p>
            <a:pPr marL="9525"/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Models</a:t>
            </a:r>
            <a:r>
              <a:rPr sz="2100" spc="-6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for</a:t>
            </a:r>
            <a:r>
              <a:rPr sz="2100" spc="-6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image</a:t>
            </a:r>
            <a:r>
              <a:rPr sz="2100" spc="-56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classification</a:t>
            </a:r>
            <a:r>
              <a:rPr sz="2100" spc="-6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with</a:t>
            </a:r>
            <a:r>
              <a:rPr sz="2100" spc="-6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weights</a:t>
            </a:r>
            <a:r>
              <a:rPr sz="2100" spc="-56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trained</a:t>
            </a:r>
            <a:r>
              <a:rPr sz="2100" spc="-6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on</a:t>
            </a:r>
            <a:r>
              <a:rPr sz="2100" spc="-56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1D41D4"/>
                </a:solidFill>
                <a:latin typeface="Arial"/>
                <a:cs typeface="Arial"/>
              </a:rPr>
              <a:t>ImageNet:</a:t>
            </a:r>
            <a:endParaRPr sz="2100" dirty="0">
              <a:latin typeface="Arial"/>
              <a:cs typeface="Arial"/>
            </a:endParaRPr>
          </a:p>
          <a:p>
            <a:pPr marL="394811" indent="-385286">
              <a:buClr>
                <a:srgbClr val="1F1F1F"/>
              </a:buClr>
              <a:buAutoNum type="arabicParenR"/>
              <a:tabLst>
                <a:tab pos="394811" algn="l"/>
              </a:tabLst>
            </a:pPr>
            <a:r>
              <a:rPr sz="2100" spc="-8" dirty="0">
                <a:latin typeface="Arial"/>
                <a:cs typeface="Arial"/>
              </a:rPr>
              <a:t>Xception</a:t>
            </a:r>
            <a:endParaRPr sz="2100" dirty="0">
              <a:latin typeface="Arial"/>
              <a:cs typeface="Arial"/>
            </a:endParaRPr>
          </a:p>
          <a:p>
            <a:pPr marL="394811" indent="-385286">
              <a:buClr>
                <a:srgbClr val="1F1F1F"/>
              </a:buClr>
              <a:buAutoNum type="arabicParenR"/>
              <a:tabLst>
                <a:tab pos="394811" algn="l"/>
              </a:tabLst>
            </a:pPr>
            <a:r>
              <a:rPr sz="2100" spc="-8" dirty="0">
                <a:latin typeface="Arial"/>
                <a:cs typeface="Arial"/>
              </a:rPr>
              <a:t>VGG16</a:t>
            </a:r>
            <a:endParaRPr sz="2100" dirty="0">
              <a:latin typeface="Arial"/>
              <a:cs typeface="Arial"/>
            </a:endParaRPr>
          </a:p>
          <a:p>
            <a:pPr marL="394811" indent="-385286">
              <a:buClr>
                <a:srgbClr val="1F1F1F"/>
              </a:buClr>
              <a:buAutoNum type="arabicParenR"/>
              <a:tabLst>
                <a:tab pos="394811" algn="l"/>
              </a:tabLst>
            </a:pPr>
            <a:r>
              <a:rPr sz="2100" spc="-8" dirty="0">
                <a:latin typeface="Arial"/>
                <a:cs typeface="Arial"/>
              </a:rPr>
              <a:t>VGG19</a:t>
            </a:r>
            <a:endParaRPr sz="2100" dirty="0">
              <a:latin typeface="Arial"/>
              <a:cs typeface="Arial"/>
            </a:endParaRPr>
          </a:p>
          <a:p>
            <a:pPr marL="394811" indent="-385286">
              <a:buClr>
                <a:srgbClr val="1F1F1F"/>
              </a:buClr>
              <a:buAutoNum type="arabicParenR"/>
              <a:tabLst>
                <a:tab pos="394811" algn="l"/>
              </a:tabLst>
            </a:pPr>
            <a:r>
              <a:rPr sz="2100" dirty="0">
                <a:latin typeface="Arial"/>
                <a:cs typeface="Arial"/>
              </a:rPr>
              <a:t>ResNet,</a:t>
            </a:r>
            <a:r>
              <a:rPr sz="2100" spc="-64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ResNetV2</a:t>
            </a:r>
            <a:endParaRPr sz="2100" dirty="0">
              <a:latin typeface="Arial"/>
              <a:cs typeface="Arial"/>
            </a:endParaRPr>
          </a:p>
          <a:p>
            <a:pPr marL="394811" indent="-385286">
              <a:buClr>
                <a:srgbClr val="1F1F1F"/>
              </a:buClr>
              <a:buAutoNum type="arabicParenR"/>
              <a:tabLst>
                <a:tab pos="394811" algn="l"/>
              </a:tabLst>
            </a:pPr>
            <a:r>
              <a:rPr sz="2100" spc="-8" dirty="0">
                <a:latin typeface="Arial"/>
                <a:cs typeface="Arial"/>
              </a:rPr>
              <a:t>InceptionV3</a:t>
            </a:r>
            <a:endParaRPr sz="2100" dirty="0">
              <a:latin typeface="Arial"/>
              <a:cs typeface="Arial"/>
            </a:endParaRPr>
          </a:p>
          <a:p>
            <a:pPr marL="394811" indent="-385286">
              <a:buClr>
                <a:srgbClr val="1F1F1F"/>
              </a:buClr>
              <a:buAutoNum type="arabicParenR"/>
              <a:tabLst>
                <a:tab pos="394811" algn="l"/>
              </a:tabLst>
            </a:pPr>
            <a:r>
              <a:rPr sz="2100" spc="-8" dirty="0">
                <a:latin typeface="Arial"/>
                <a:cs typeface="Arial"/>
              </a:rPr>
              <a:t>InceptionResNetV2</a:t>
            </a:r>
            <a:endParaRPr sz="2100" dirty="0">
              <a:latin typeface="Arial"/>
              <a:cs typeface="Arial"/>
            </a:endParaRPr>
          </a:p>
          <a:p>
            <a:pPr marL="394811" indent="-385286">
              <a:buClr>
                <a:srgbClr val="1F1F1F"/>
              </a:buClr>
              <a:buAutoNum type="arabicParenR"/>
              <a:tabLst>
                <a:tab pos="394811" algn="l"/>
              </a:tabLst>
            </a:pPr>
            <a:r>
              <a:rPr sz="2100" spc="-8" dirty="0">
                <a:latin typeface="Arial"/>
                <a:cs typeface="Arial"/>
              </a:rPr>
              <a:t>MobileNet</a:t>
            </a:r>
            <a:endParaRPr sz="2100" dirty="0">
              <a:latin typeface="Arial"/>
              <a:cs typeface="Arial"/>
            </a:endParaRPr>
          </a:p>
          <a:p>
            <a:pPr marL="394811" indent="-385286">
              <a:buClr>
                <a:srgbClr val="1F1F1F"/>
              </a:buClr>
              <a:buAutoNum type="arabicParenR"/>
              <a:tabLst>
                <a:tab pos="394811" algn="l"/>
              </a:tabLst>
            </a:pPr>
            <a:r>
              <a:rPr sz="2100" spc="-8" dirty="0" smtClean="0">
                <a:latin typeface="Arial"/>
                <a:cs typeface="Arial"/>
              </a:rPr>
              <a:t>MobileNetV2</a:t>
            </a:r>
            <a:endParaRPr lang="en-IN" sz="2100" spc="-8" dirty="0" smtClean="0">
              <a:latin typeface="Arial"/>
              <a:cs typeface="Arial"/>
            </a:endParaRPr>
          </a:p>
          <a:p>
            <a:pPr marL="394811" indent="-385286">
              <a:spcBef>
                <a:spcPts val="71"/>
              </a:spcBef>
              <a:buClr>
                <a:srgbClr val="1F1F1F"/>
              </a:buClr>
              <a:buAutoNum type="arabicParenR" startAt="9"/>
              <a:tabLst>
                <a:tab pos="394811" algn="l"/>
              </a:tabLst>
            </a:pPr>
            <a:r>
              <a:rPr lang="en-US" sz="2100" spc="-8" dirty="0" err="1" smtClean="0">
                <a:latin typeface="Arial"/>
                <a:cs typeface="Arial"/>
              </a:rPr>
              <a:t>DenseNet</a:t>
            </a:r>
            <a:endParaRPr lang="en-US" sz="2100" dirty="0" smtClean="0">
              <a:latin typeface="Arial"/>
              <a:cs typeface="Arial"/>
            </a:endParaRPr>
          </a:p>
          <a:p>
            <a:pPr marL="468630" indent="-459105">
              <a:buClr>
                <a:srgbClr val="1F1F1F"/>
              </a:buClr>
              <a:buAutoNum type="arabicParenR" startAt="9"/>
              <a:tabLst>
                <a:tab pos="468630" algn="l"/>
              </a:tabLst>
            </a:pPr>
            <a:r>
              <a:rPr lang="en-US" sz="2100" spc="-8" dirty="0" err="1" smtClean="0">
                <a:latin typeface="Arial"/>
                <a:cs typeface="Arial"/>
              </a:rPr>
              <a:t>NASNet</a:t>
            </a:r>
            <a:endParaRPr lang="en-US" sz="2100" dirty="0" smtClean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8625" y="5072063"/>
            <a:ext cx="330850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8" dirty="0">
                <a:solidFill>
                  <a:srgbClr val="1D41D4"/>
                </a:solidFill>
                <a:latin typeface="Arial"/>
                <a:cs typeface="Arial"/>
                <a:hlinkClick r:id="rId2"/>
              </a:rPr>
              <a:t>https://keras.io/applications/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2357" y="312719"/>
            <a:ext cx="6359285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Using</a:t>
            </a:r>
            <a:r>
              <a:rPr sz="3000" spc="19" dirty="0"/>
              <a:t> </a:t>
            </a:r>
            <a:r>
              <a:rPr sz="3000" dirty="0"/>
              <a:t>Pretrained</a:t>
            </a:r>
            <a:r>
              <a:rPr sz="3000" spc="23" dirty="0"/>
              <a:t> </a:t>
            </a:r>
            <a:r>
              <a:rPr sz="3000" dirty="0"/>
              <a:t>Models</a:t>
            </a:r>
            <a:r>
              <a:rPr sz="3000" spc="19" dirty="0"/>
              <a:t> </a:t>
            </a:r>
            <a:r>
              <a:rPr sz="3000" dirty="0"/>
              <a:t>from</a:t>
            </a:r>
            <a:r>
              <a:rPr sz="3000" spc="23" dirty="0"/>
              <a:t> </a:t>
            </a:r>
            <a:r>
              <a:rPr sz="3000" spc="-8" dirty="0"/>
              <a:t>Keras</a:t>
            </a:r>
            <a:endParaRPr sz="30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069"/>
              </a:lnSpc>
            </a:pPr>
            <a:fld id="{81D60167-4931-47E6-BA6A-407CBD079E47}" type="slidenum">
              <a:rPr lang="en-US" spc="-25" smtClean="0"/>
              <a:pPr marL="9525">
                <a:lnSpc>
                  <a:spcPts val="1069"/>
                </a:lnSpc>
              </a:pPr>
              <a:t>22</a:t>
            </a:fld>
            <a:endParaRPr spc="-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562" y="1690497"/>
            <a:ext cx="5095494" cy="39342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1584" y="333931"/>
            <a:ext cx="6643064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Using</a:t>
            </a:r>
            <a:r>
              <a:rPr sz="3000" spc="19" dirty="0"/>
              <a:t> </a:t>
            </a:r>
            <a:r>
              <a:rPr sz="3000" dirty="0"/>
              <a:t>Pretrained</a:t>
            </a:r>
            <a:r>
              <a:rPr sz="3000" spc="23" dirty="0"/>
              <a:t> </a:t>
            </a:r>
            <a:r>
              <a:rPr sz="3000" dirty="0"/>
              <a:t>Models</a:t>
            </a:r>
            <a:r>
              <a:rPr sz="3000" spc="19" dirty="0"/>
              <a:t> </a:t>
            </a:r>
            <a:r>
              <a:rPr sz="3000" dirty="0"/>
              <a:t>from</a:t>
            </a:r>
            <a:r>
              <a:rPr sz="3000" spc="23" dirty="0"/>
              <a:t> </a:t>
            </a:r>
            <a:r>
              <a:rPr sz="3000" spc="-8" dirty="0"/>
              <a:t>Keras</a:t>
            </a:r>
            <a:endParaRPr sz="30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069"/>
              </a:lnSpc>
            </a:pPr>
            <a:fld id="{81D60167-4931-47E6-BA6A-407CBD079E47}" type="slidenum">
              <a:rPr lang="en-US" spc="-25" smtClean="0"/>
              <a:pPr marL="9525">
                <a:lnSpc>
                  <a:spcPts val="1069"/>
                </a:lnSpc>
              </a:pPr>
              <a:t>23</a:t>
            </a:fld>
            <a:endParaRPr spc="-19" dirty="0"/>
          </a:p>
        </p:txBody>
      </p:sp>
      <p:sp>
        <p:nvSpPr>
          <p:cNvPr id="3" name="object 3"/>
          <p:cNvSpPr txBox="1"/>
          <p:nvPr/>
        </p:nvSpPr>
        <p:spPr>
          <a:xfrm>
            <a:off x="456248" y="2025015"/>
            <a:ext cx="7840980" cy="309507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model</a:t>
            </a:r>
            <a:r>
              <a:rPr b="1" spc="-23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</a:t>
            </a:r>
            <a:r>
              <a:rPr spc="-19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keras.applications.resnet50.</a:t>
            </a:r>
            <a:r>
              <a:rPr spc="-8" dirty="0">
                <a:solidFill>
                  <a:srgbClr val="FF3300"/>
                </a:solidFill>
                <a:latin typeface="Arial"/>
                <a:cs typeface="Arial"/>
              </a:rPr>
              <a:t>ResNet50</a:t>
            </a:r>
            <a:r>
              <a:rPr spc="-8" dirty="0">
                <a:latin typeface="Arial"/>
                <a:cs typeface="Arial"/>
              </a:rPr>
              <a:t>(weights=</a:t>
            </a:r>
            <a:r>
              <a:rPr spc="-8" dirty="0">
                <a:solidFill>
                  <a:srgbClr val="FF3300"/>
                </a:solidFill>
                <a:latin typeface="Arial"/>
                <a:cs typeface="Arial"/>
              </a:rPr>
              <a:t>"imagenet"</a:t>
            </a:r>
            <a:r>
              <a:rPr spc="-8" dirty="0">
                <a:latin typeface="Arial"/>
                <a:cs typeface="Arial"/>
              </a:rPr>
              <a:t>)</a:t>
            </a:r>
            <a:endParaRPr>
              <a:latin typeface="Arial"/>
              <a:cs typeface="Arial"/>
            </a:endParaRPr>
          </a:p>
          <a:p>
            <a:pPr>
              <a:spcBef>
                <a:spcPts val="90"/>
              </a:spcBef>
            </a:pPr>
            <a:endParaRPr>
              <a:latin typeface="Arial"/>
              <a:cs typeface="Arial"/>
            </a:endParaRPr>
          </a:p>
          <a:p>
            <a:pPr marL="9525" marR="1702118"/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#</a:t>
            </a:r>
            <a:r>
              <a:rPr spc="-3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you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first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need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to</a:t>
            </a:r>
            <a:r>
              <a:rPr spc="-3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ensure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that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the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images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have</a:t>
            </a:r>
            <a:r>
              <a:rPr spc="-3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the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right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13742E"/>
                </a:solidFill>
                <a:latin typeface="Arial"/>
                <a:cs typeface="Arial"/>
              </a:rPr>
              <a:t>size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#</a:t>
            </a:r>
            <a:r>
              <a:rPr spc="-11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13742E"/>
                </a:solidFill>
                <a:latin typeface="Arial"/>
                <a:cs typeface="Arial"/>
              </a:rPr>
              <a:t>ResNet-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50(224</a:t>
            </a:r>
            <a:r>
              <a:rPr spc="-11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×</a:t>
            </a:r>
            <a:r>
              <a:rPr spc="-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13742E"/>
                </a:solidFill>
                <a:latin typeface="Arial"/>
                <a:cs typeface="Arial"/>
              </a:rPr>
              <a:t>224)</a:t>
            </a:r>
            <a:endParaRPr>
              <a:latin typeface="Arial"/>
              <a:cs typeface="Arial"/>
            </a:endParaRPr>
          </a:p>
          <a:p>
            <a:pPr marL="9525"/>
            <a:r>
              <a:rPr dirty="0">
                <a:latin typeface="Arial"/>
                <a:cs typeface="Arial"/>
              </a:rPr>
              <a:t>images_resized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tf.image.resize(</a:t>
            </a:r>
            <a:r>
              <a:rPr spc="-8" dirty="0">
                <a:solidFill>
                  <a:srgbClr val="FF3300"/>
                </a:solidFill>
                <a:latin typeface="Arial"/>
                <a:cs typeface="Arial"/>
              </a:rPr>
              <a:t>images</a:t>
            </a:r>
            <a:r>
              <a:rPr spc="-8" dirty="0">
                <a:latin typeface="Arial"/>
                <a:cs typeface="Arial"/>
              </a:rPr>
              <a:t>,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solidFill>
                  <a:srgbClr val="FF3300"/>
                </a:solidFill>
                <a:latin typeface="Arial"/>
                <a:cs typeface="Arial"/>
              </a:rPr>
              <a:t>[224,</a:t>
            </a:r>
            <a:r>
              <a:rPr spc="-34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FF3300"/>
                </a:solidFill>
                <a:latin typeface="Arial"/>
                <a:cs typeface="Arial"/>
              </a:rPr>
              <a:t>224]</a:t>
            </a:r>
            <a:r>
              <a:rPr spc="-8" dirty="0">
                <a:latin typeface="Arial"/>
                <a:cs typeface="Arial"/>
              </a:rPr>
              <a:t>)</a:t>
            </a:r>
            <a:endParaRPr>
              <a:latin typeface="Arial"/>
              <a:cs typeface="Arial"/>
            </a:endParaRPr>
          </a:p>
          <a:p>
            <a:pPr>
              <a:spcBef>
                <a:spcPts val="90"/>
              </a:spcBef>
            </a:pPr>
            <a:endParaRPr>
              <a:latin typeface="Arial"/>
              <a:cs typeface="Arial"/>
            </a:endParaRPr>
          </a:p>
          <a:p>
            <a:pPr marL="9525"/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#</a:t>
            </a:r>
            <a:r>
              <a:rPr spc="-26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Each</a:t>
            </a:r>
            <a:r>
              <a:rPr spc="-26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model</a:t>
            </a:r>
            <a:r>
              <a:rPr spc="-23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provides</a:t>
            </a:r>
            <a:r>
              <a:rPr spc="-26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a</a:t>
            </a:r>
            <a:r>
              <a:rPr spc="-23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13742E"/>
                </a:solidFill>
                <a:latin typeface="Arial"/>
                <a:cs typeface="Arial"/>
              </a:rPr>
              <a:t>preprocess_input()</a:t>
            </a:r>
            <a:r>
              <a:rPr spc="-26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13742E"/>
                </a:solidFill>
                <a:latin typeface="Arial"/>
                <a:cs typeface="Arial"/>
              </a:rPr>
              <a:t>function</a:t>
            </a:r>
            <a:endParaRPr>
              <a:latin typeface="Arial"/>
              <a:cs typeface="Arial"/>
            </a:endParaRPr>
          </a:p>
          <a:p>
            <a:pPr marL="9525"/>
            <a:r>
              <a:rPr dirty="0">
                <a:latin typeface="Arial"/>
                <a:cs typeface="Arial"/>
              </a:rPr>
              <a:t>inputs</a:t>
            </a:r>
            <a:r>
              <a:rPr spc="-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 </a:t>
            </a:r>
            <a:r>
              <a:rPr spc="-8" dirty="0">
                <a:latin typeface="Arial"/>
                <a:cs typeface="Arial"/>
              </a:rPr>
              <a:t>keras.applications.resnet50.preprocess_input(</a:t>
            </a:r>
            <a:r>
              <a:rPr spc="-8" dirty="0">
                <a:solidFill>
                  <a:srgbClr val="FF3300"/>
                </a:solidFill>
                <a:latin typeface="Arial"/>
                <a:cs typeface="Arial"/>
              </a:rPr>
              <a:t>images_resized</a:t>
            </a:r>
            <a:r>
              <a:rPr spc="-4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3300"/>
                </a:solidFill>
                <a:latin typeface="Arial"/>
                <a:cs typeface="Arial"/>
              </a:rPr>
              <a:t>* </a:t>
            </a:r>
            <a:r>
              <a:rPr spc="-15" dirty="0">
                <a:solidFill>
                  <a:srgbClr val="FF3300"/>
                </a:solidFill>
                <a:latin typeface="Arial"/>
                <a:cs typeface="Arial"/>
              </a:rPr>
              <a:t>255</a:t>
            </a:r>
            <a:r>
              <a:rPr spc="-15" dirty="0">
                <a:latin typeface="Arial"/>
                <a:cs typeface="Arial"/>
              </a:rPr>
              <a:t>)</a:t>
            </a:r>
            <a:endParaRPr>
              <a:latin typeface="Arial"/>
              <a:cs typeface="Arial"/>
            </a:endParaRPr>
          </a:p>
          <a:p>
            <a:pPr>
              <a:spcBef>
                <a:spcPts val="90"/>
              </a:spcBef>
            </a:pPr>
            <a:endParaRPr>
              <a:latin typeface="Arial"/>
              <a:cs typeface="Arial"/>
            </a:endParaRPr>
          </a:p>
          <a:p>
            <a:pPr marL="9525" marR="1751648"/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#</a:t>
            </a:r>
            <a:r>
              <a:rPr spc="-3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Now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we</a:t>
            </a:r>
            <a:r>
              <a:rPr spc="-3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can</a:t>
            </a:r>
            <a:r>
              <a:rPr spc="-3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use</a:t>
            </a:r>
            <a:r>
              <a:rPr spc="-3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the</a:t>
            </a:r>
            <a:r>
              <a:rPr spc="-3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pretrained</a:t>
            </a:r>
            <a:r>
              <a:rPr spc="-3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model</a:t>
            </a:r>
            <a:r>
              <a:rPr spc="-30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to</a:t>
            </a:r>
            <a:r>
              <a:rPr spc="-3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742E"/>
                </a:solidFill>
                <a:latin typeface="Arial"/>
                <a:cs typeface="Arial"/>
              </a:rPr>
              <a:t>make</a:t>
            </a:r>
            <a:r>
              <a:rPr spc="-3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13742E"/>
                </a:solidFill>
                <a:latin typeface="Arial"/>
                <a:cs typeface="Arial"/>
              </a:rPr>
              <a:t>predictions </a:t>
            </a:r>
            <a:r>
              <a:rPr dirty="0">
                <a:latin typeface="Arial"/>
                <a:cs typeface="Arial"/>
              </a:rPr>
              <a:t>Y_proba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</a:t>
            </a:r>
            <a:r>
              <a:rPr spc="-34" dirty="0">
                <a:latin typeface="Arial"/>
                <a:cs typeface="Arial"/>
              </a:rPr>
              <a:t> </a:t>
            </a:r>
            <a:r>
              <a:rPr b="1" spc="-8" dirty="0">
                <a:solidFill>
                  <a:srgbClr val="1D41D4"/>
                </a:solidFill>
                <a:latin typeface="Arial"/>
                <a:cs typeface="Arial"/>
              </a:rPr>
              <a:t>model</a:t>
            </a:r>
            <a:r>
              <a:rPr spc="-8" dirty="0">
                <a:latin typeface="Arial"/>
                <a:cs typeface="Arial"/>
              </a:rPr>
              <a:t>.predict(</a:t>
            </a:r>
            <a:r>
              <a:rPr spc="-8" dirty="0">
                <a:solidFill>
                  <a:srgbClr val="FF3300"/>
                </a:solidFill>
                <a:latin typeface="Arial"/>
                <a:cs typeface="Arial"/>
              </a:rPr>
              <a:t>inputs</a:t>
            </a:r>
            <a:r>
              <a:rPr spc="-8" dirty="0">
                <a:latin typeface="Arial"/>
                <a:cs typeface="Arial"/>
              </a:rPr>
              <a:t>)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120" y="498456"/>
            <a:ext cx="8117680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Using</a:t>
            </a:r>
            <a:r>
              <a:rPr sz="3000" spc="19" dirty="0"/>
              <a:t> </a:t>
            </a:r>
            <a:r>
              <a:rPr sz="3000" dirty="0"/>
              <a:t>Pretrained</a:t>
            </a:r>
            <a:r>
              <a:rPr sz="3000" spc="23" dirty="0"/>
              <a:t> </a:t>
            </a:r>
            <a:r>
              <a:rPr sz="3000" dirty="0"/>
              <a:t>Models</a:t>
            </a:r>
            <a:r>
              <a:rPr sz="3000" spc="19" dirty="0"/>
              <a:t> </a:t>
            </a:r>
            <a:r>
              <a:rPr sz="3000" dirty="0"/>
              <a:t>from</a:t>
            </a:r>
            <a:r>
              <a:rPr sz="3000" spc="23" dirty="0"/>
              <a:t> </a:t>
            </a:r>
            <a:r>
              <a:rPr sz="3000" spc="-8" dirty="0"/>
              <a:t>Keras</a:t>
            </a:r>
            <a:endParaRPr sz="30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069"/>
              </a:lnSpc>
            </a:pPr>
            <a:fld id="{81D60167-4931-47E6-BA6A-407CBD079E47}" type="slidenum">
              <a:rPr lang="en-US" spc="-25" smtClean="0"/>
              <a:pPr marL="9525">
                <a:lnSpc>
                  <a:spcPts val="1069"/>
                </a:lnSpc>
              </a:pPr>
              <a:t>24</a:t>
            </a:fld>
            <a:endParaRPr spc="-19" dirty="0"/>
          </a:p>
        </p:txBody>
      </p:sp>
      <p:sp>
        <p:nvSpPr>
          <p:cNvPr id="3" name="object 3"/>
          <p:cNvSpPr txBox="1"/>
          <p:nvPr/>
        </p:nvSpPr>
        <p:spPr>
          <a:xfrm>
            <a:off x="456724" y="1951673"/>
            <a:ext cx="7585710" cy="19609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dirty="0">
                <a:latin typeface="Arial"/>
                <a:cs typeface="Arial"/>
              </a:rPr>
              <a:t>import</a:t>
            </a:r>
            <a:r>
              <a:rPr sz="2100" spc="-5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tensorflow</a:t>
            </a:r>
            <a:r>
              <a:rPr sz="2100" spc="-5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as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-19" dirty="0">
                <a:latin typeface="Arial"/>
                <a:cs typeface="Arial"/>
              </a:rPr>
              <a:t>tf</a:t>
            </a:r>
            <a:endParaRPr sz="2100">
              <a:latin typeface="Arial"/>
              <a:cs typeface="Arial"/>
            </a:endParaRPr>
          </a:p>
          <a:p>
            <a:pPr marL="9525"/>
            <a:r>
              <a:rPr sz="2100" dirty="0">
                <a:latin typeface="Arial"/>
                <a:cs typeface="Arial"/>
              </a:rPr>
              <a:t>from</a:t>
            </a:r>
            <a:r>
              <a:rPr sz="2100" spc="-6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tensorflow</a:t>
            </a:r>
            <a:r>
              <a:rPr sz="2100" spc="-64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import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keras</a:t>
            </a:r>
            <a:endParaRPr sz="2100">
              <a:latin typeface="Arial"/>
              <a:cs typeface="Arial"/>
            </a:endParaRPr>
          </a:p>
          <a:p>
            <a:pPr marL="9525"/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model</a:t>
            </a:r>
            <a:r>
              <a:rPr sz="2100" spc="-38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D41D4"/>
                </a:solidFill>
                <a:latin typeface="Arial"/>
                <a:cs typeface="Arial"/>
              </a:rPr>
              <a:t>=</a:t>
            </a:r>
            <a:r>
              <a:rPr sz="2100" spc="-34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1D41D4"/>
                </a:solidFill>
                <a:latin typeface="Arial"/>
                <a:cs typeface="Arial"/>
              </a:rPr>
              <a:t>keras.applications.vgg16.VGG16(</a:t>
            </a:r>
            <a:r>
              <a:rPr sz="2100" spc="-8" dirty="0">
                <a:solidFill>
                  <a:srgbClr val="FF3300"/>
                </a:solidFill>
                <a:latin typeface="Arial"/>
                <a:cs typeface="Arial"/>
              </a:rPr>
              <a:t>weights=None</a:t>
            </a:r>
            <a:r>
              <a:rPr sz="2100" spc="-8" dirty="0">
                <a:solidFill>
                  <a:srgbClr val="1D41D4"/>
                </a:solidFill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  <a:p>
            <a:pPr>
              <a:spcBef>
                <a:spcPts val="105"/>
              </a:spcBef>
            </a:pPr>
            <a:endParaRPr sz="2100">
              <a:latin typeface="Arial"/>
              <a:cs typeface="Arial"/>
            </a:endParaRPr>
          </a:p>
          <a:p>
            <a:pPr marL="9525" marR="3810"/>
            <a:r>
              <a:rPr sz="2100" dirty="0">
                <a:solidFill>
                  <a:srgbClr val="13742E"/>
                </a:solidFill>
                <a:latin typeface="Arial"/>
                <a:cs typeface="Arial"/>
              </a:rPr>
              <a:t>#</a:t>
            </a:r>
            <a:r>
              <a:rPr sz="2100" spc="-105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3742E"/>
                </a:solidFill>
                <a:latin typeface="Arial"/>
                <a:cs typeface="Arial"/>
              </a:rPr>
              <a:t>The</a:t>
            </a:r>
            <a:r>
              <a:rPr sz="2100" spc="-6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3742E"/>
                </a:solidFill>
                <a:latin typeface="Arial"/>
                <a:cs typeface="Arial"/>
              </a:rPr>
              <a:t>model’s</a:t>
            </a:r>
            <a:r>
              <a:rPr sz="2100" spc="-6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3742E"/>
                </a:solidFill>
                <a:latin typeface="Arial"/>
                <a:cs typeface="Arial"/>
              </a:rPr>
              <a:t>summary()</a:t>
            </a:r>
            <a:r>
              <a:rPr sz="2100" spc="-6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3742E"/>
                </a:solidFill>
                <a:latin typeface="Arial"/>
                <a:cs typeface="Arial"/>
              </a:rPr>
              <a:t>method</a:t>
            </a:r>
            <a:r>
              <a:rPr sz="2100" spc="-6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3742E"/>
                </a:solidFill>
                <a:latin typeface="Arial"/>
                <a:cs typeface="Arial"/>
              </a:rPr>
              <a:t>displays</a:t>
            </a:r>
            <a:r>
              <a:rPr sz="2100" spc="-6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3742E"/>
                </a:solidFill>
                <a:latin typeface="Arial"/>
                <a:cs typeface="Arial"/>
              </a:rPr>
              <a:t>all</a:t>
            </a:r>
            <a:r>
              <a:rPr sz="2100" spc="-6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3742E"/>
                </a:solidFill>
                <a:latin typeface="Arial"/>
                <a:cs typeface="Arial"/>
              </a:rPr>
              <a:t>the</a:t>
            </a:r>
            <a:r>
              <a:rPr sz="2100" spc="-64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3742E"/>
                </a:solidFill>
                <a:latin typeface="Arial"/>
                <a:cs typeface="Arial"/>
              </a:rPr>
              <a:t>model’s</a:t>
            </a:r>
            <a:r>
              <a:rPr sz="2100" spc="-68" dirty="0">
                <a:solidFill>
                  <a:srgbClr val="13742E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13742E"/>
                </a:solidFill>
                <a:latin typeface="Arial"/>
                <a:cs typeface="Arial"/>
              </a:rPr>
              <a:t>layers </a:t>
            </a:r>
            <a:r>
              <a:rPr sz="2100" spc="-8" dirty="0">
                <a:latin typeface="Arial"/>
                <a:cs typeface="Arial"/>
              </a:rPr>
              <a:t>print(model.summary())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764" y="4286250"/>
            <a:ext cx="8117681" cy="1131560"/>
          </a:xfrm>
          <a:prstGeom prst="rect">
            <a:avLst/>
          </a:prstGeom>
          <a:solidFill>
            <a:srgbClr val="C5DFB4"/>
          </a:solidFill>
        </p:spPr>
        <p:txBody>
          <a:bodyPr vert="horz" wrap="square" lIns="0" tIns="23336" rIns="0" bIns="0" rtlCol="0">
            <a:spAutoFit/>
          </a:bodyPr>
          <a:lstStyle/>
          <a:p>
            <a:pPr marL="67628" marR="397193">
              <a:spcBef>
                <a:spcPts val="183"/>
              </a:spcBef>
            </a:pP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include_top:</a:t>
            </a:r>
            <a:r>
              <a:rPr b="1" spc="-38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whether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include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top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layers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3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network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or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not</a:t>
            </a:r>
            <a:r>
              <a:rPr spc="-34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(</a:t>
            </a:r>
            <a:r>
              <a:rPr b="1" spc="-8" dirty="0">
                <a:solidFill>
                  <a:srgbClr val="FF3300"/>
                </a:solidFill>
                <a:latin typeface="Arial"/>
                <a:cs typeface="Arial"/>
              </a:rPr>
              <a:t>False, True</a:t>
            </a:r>
            <a:r>
              <a:rPr spc="-8" dirty="0">
                <a:latin typeface="Arial"/>
                <a:cs typeface="Arial"/>
              </a:rPr>
              <a:t>).</a:t>
            </a:r>
            <a:endParaRPr>
              <a:latin typeface="Arial"/>
              <a:cs typeface="Arial"/>
            </a:endParaRPr>
          </a:p>
          <a:p>
            <a:pPr marL="67628" marR="490538"/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weights:</a:t>
            </a:r>
            <a:r>
              <a:rPr b="1" spc="-49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one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49" dirty="0">
                <a:latin typeface="Arial"/>
                <a:cs typeface="Arial"/>
              </a:rPr>
              <a:t> </a:t>
            </a:r>
            <a:r>
              <a:rPr b="1" dirty="0">
                <a:solidFill>
                  <a:srgbClr val="FF3300"/>
                </a:solidFill>
                <a:latin typeface="Arial"/>
                <a:cs typeface="Arial"/>
              </a:rPr>
              <a:t>None</a:t>
            </a:r>
            <a:r>
              <a:rPr b="1" spc="-4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(random</a:t>
            </a:r>
            <a:r>
              <a:rPr spc="-4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initialization)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or</a:t>
            </a:r>
            <a:r>
              <a:rPr spc="-45" dirty="0">
                <a:latin typeface="Arial"/>
                <a:cs typeface="Arial"/>
              </a:rPr>
              <a:t> </a:t>
            </a:r>
            <a:r>
              <a:rPr b="1" dirty="0">
                <a:solidFill>
                  <a:srgbClr val="FF3300"/>
                </a:solidFill>
                <a:latin typeface="Arial"/>
                <a:cs typeface="Arial"/>
              </a:rPr>
              <a:t>'imagenet'</a:t>
            </a:r>
            <a:r>
              <a:rPr b="1" spc="-49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(pre-</a:t>
            </a:r>
            <a:r>
              <a:rPr dirty="0">
                <a:latin typeface="Arial"/>
                <a:cs typeface="Arial"/>
              </a:rPr>
              <a:t>training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on </a:t>
            </a:r>
            <a:r>
              <a:rPr spc="-8" dirty="0">
                <a:latin typeface="Arial"/>
                <a:cs typeface="Arial"/>
              </a:rPr>
              <a:t>ImageNet).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335" y="772946"/>
            <a:ext cx="7327436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dirty="0"/>
              <a:t>Pretrained</a:t>
            </a:r>
            <a:r>
              <a:rPr spc="-53" dirty="0"/>
              <a:t> </a:t>
            </a:r>
            <a:r>
              <a:rPr dirty="0"/>
              <a:t>Models</a:t>
            </a:r>
            <a:r>
              <a:rPr spc="-4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Transfer</a:t>
            </a:r>
            <a:r>
              <a:rPr spc="-45" dirty="0"/>
              <a:t> </a:t>
            </a:r>
            <a:r>
              <a:rPr spc="-8" dirty="0"/>
              <a:t>Learning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069"/>
              </a:lnSpc>
            </a:pPr>
            <a:fld id="{81D60167-4931-47E6-BA6A-407CBD079E47}" type="slidenum">
              <a:rPr lang="en-US" spc="-25" smtClean="0"/>
              <a:pPr marL="9525">
                <a:lnSpc>
                  <a:spcPts val="1069"/>
                </a:lnSpc>
              </a:pPr>
              <a:t>25</a:t>
            </a:fld>
            <a:endParaRPr spc="-19" dirty="0"/>
          </a:p>
        </p:txBody>
      </p:sp>
      <p:sp>
        <p:nvSpPr>
          <p:cNvPr id="3" name="object 3"/>
          <p:cNvSpPr txBox="1"/>
          <p:nvPr/>
        </p:nvSpPr>
        <p:spPr>
          <a:xfrm>
            <a:off x="455295" y="2017396"/>
            <a:ext cx="8001476" cy="260728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350996" marR="3810" indent="-341471" algn="just">
              <a:spcBef>
                <a:spcPts val="71"/>
              </a:spcBef>
              <a:buClr>
                <a:srgbClr val="1F1F1F"/>
              </a:buClr>
              <a:buChar char="•"/>
              <a:tabLst>
                <a:tab pos="352425" algn="l"/>
              </a:tabLst>
            </a:pPr>
            <a:r>
              <a:rPr sz="2100" spc="45" dirty="0">
                <a:latin typeface="Arial"/>
                <a:cs typeface="Arial"/>
              </a:rPr>
              <a:t>If</a:t>
            </a:r>
            <a:r>
              <a:rPr sz="2100" spc="206" dirty="0">
                <a:latin typeface="Arial"/>
                <a:cs typeface="Arial"/>
              </a:rPr>
              <a:t> </a:t>
            </a:r>
            <a:r>
              <a:rPr sz="2100" spc="49" dirty="0">
                <a:latin typeface="Arial"/>
                <a:cs typeface="Arial"/>
              </a:rPr>
              <a:t>you</a:t>
            </a:r>
            <a:r>
              <a:rPr sz="2100" spc="203" dirty="0">
                <a:latin typeface="Arial"/>
                <a:cs typeface="Arial"/>
              </a:rPr>
              <a:t> </a:t>
            </a:r>
            <a:r>
              <a:rPr sz="2100" spc="60" dirty="0">
                <a:latin typeface="Arial"/>
                <a:cs typeface="Arial"/>
              </a:rPr>
              <a:t>want</a:t>
            </a:r>
            <a:r>
              <a:rPr sz="2100" spc="206" dirty="0">
                <a:latin typeface="Arial"/>
                <a:cs typeface="Arial"/>
              </a:rPr>
              <a:t> </a:t>
            </a:r>
            <a:r>
              <a:rPr sz="2100" spc="38" dirty="0">
                <a:latin typeface="Arial"/>
                <a:cs typeface="Arial"/>
              </a:rPr>
              <a:t>to</a:t>
            </a:r>
            <a:r>
              <a:rPr sz="2100" spc="203" dirty="0">
                <a:latin typeface="Arial"/>
                <a:cs typeface="Arial"/>
              </a:rPr>
              <a:t> </a:t>
            </a:r>
            <a:r>
              <a:rPr sz="2100" spc="64" dirty="0">
                <a:latin typeface="Arial"/>
                <a:cs typeface="Arial"/>
              </a:rPr>
              <a:t>build</a:t>
            </a:r>
            <a:r>
              <a:rPr sz="2100" spc="20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an</a:t>
            </a:r>
            <a:r>
              <a:rPr sz="2100" spc="203" dirty="0">
                <a:latin typeface="Arial"/>
                <a:cs typeface="Arial"/>
              </a:rPr>
              <a:t> </a:t>
            </a:r>
            <a:r>
              <a:rPr sz="2100" spc="64" dirty="0">
                <a:latin typeface="Arial"/>
                <a:cs typeface="Arial"/>
              </a:rPr>
              <a:t>image</a:t>
            </a:r>
            <a:r>
              <a:rPr sz="2100" spc="210" dirty="0">
                <a:latin typeface="Arial"/>
                <a:cs typeface="Arial"/>
              </a:rPr>
              <a:t> </a:t>
            </a:r>
            <a:r>
              <a:rPr sz="2100" spc="79" dirty="0">
                <a:latin typeface="Arial"/>
                <a:cs typeface="Arial"/>
              </a:rPr>
              <a:t>classifier</a:t>
            </a:r>
            <a:r>
              <a:rPr sz="2100" spc="210" dirty="0">
                <a:latin typeface="Arial"/>
                <a:cs typeface="Arial"/>
              </a:rPr>
              <a:t> </a:t>
            </a:r>
            <a:r>
              <a:rPr sz="2100" spc="56" dirty="0">
                <a:latin typeface="Arial"/>
                <a:cs typeface="Arial"/>
              </a:rPr>
              <a:t>but</a:t>
            </a:r>
            <a:r>
              <a:rPr sz="2100" spc="217" dirty="0">
                <a:latin typeface="Arial"/>
                <a:cs typeface="Arial"/>
              </a:rPr>
              <a:t> </a:t>
            </a:r>
            <a:r>
              <a:rPr sz="2100" spc="53" dirty="0">
                <a:latin typeface="Arial"/>
                <a:cs typeface="Arial"/>
              </a:rPr>
              <a:t>you</a:t>
            </a:r>
            <a:r>
              <a:rPr sz="2100" spc="2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do</a:t>
            </a:r>
            <a:r>
              <a:rPr sz="2100" spc="210" dirty="0">
                <a:latin typeface="Arial"/>
                <a:cs typeface="Arial"/>
              </a:rPr>
              <a:t> </a:t>
            </a:r>
            <a:r>
              <a:rPr sz="2100" spc="56" dirty="0">
                <a:latin typeface="Arial"/>
                <a:cs typeface="Arial"/>
              </a:rPr>
              <a:t>not</a:t>
            </a:r>
            <a:r>
              <a:rPr sz="2100" spc="217" dirty="0">
                <a:latin typeface="Arial"/>
                <a:cs typeface="Arial"/>
              </a:rPr>
              <a:t> </a:t>
            </a:r>
            <a:r>
              <a:rPr sz="2100" spc="45" dirty="0">
                <a:latin typeface="Arial"/>
                <a:cs typeface="Arial"/>
              </a:rPr>
              <a:t>have 	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enough</a:t>
            </a:r>
            <a:r>
              <a:rPr sz="2100" b="1" spc="64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training</a:t>
            </a:r>
            <a:r>
              <a:rPr sz="2100" b="1" spc="7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data</a:t>
            </a:r>
            <a:r>
              <a:rPr sz="2100" dirty="0">
                <a:latin typeface="Arial"/>
                <a:cs typeface="Arial"/>
              </a:rPr>
              <a:t>,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then</a:t>
            </a:r>
            <a:r>
              <a:rPr sz="2100" spc="71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it</a:t>
            </a:r>
            <a:r>
              <a:rPr sz="2100" spc="7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is</a:t>
            </a:r>
            <a:r>
              <a:rPr sz="2100" spc="71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often</a:t>
            </a:r>
            <a:r>
              <a:rPr sz="2100" spc="71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</a:t>
            </a:r>
            <a:r>
              <a:rPr sz="2100" spc="71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good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idea</a:t>
            </a:r>
            <a:r>
              <a:rPr sz="2100" spc="71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to</a:t>
            </a:r>
            <a:r>
              <a:rPr sz="2100" spc="71" dirty="0"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reuse</a:t>
            </a:r>
            <a:r>
              <a:rPr sz="2100" b="1" spc="7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b="1" spc="-19" dirty="0">
                <a:solidFill>
                  <a:srgbClr val="FF3300"/>
                </a:solidFill>
                <a:latin typeface="Arial"/>
                <a:cs typeface="Arial"/>
              </a:rPr>
              <a:t>the 	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lower</a:t>
            </a:r>
            <a:r>
              <a:rPr sz="2100" b="1" spc="-4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layers</a:t>
            </a:r>
            <a:r>
              <a:rPr sz="2100" b="1" spc="-4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of</a:t>
            </a:r>
            <a:r>
              <a:rPr sz="2100" b="1" spc="-4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sz="2100" b="1" spc="-38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pretrained</a:t>
            </a:r>
            <a:r>
              <a:rPr sz="2100" b="1" spc="-4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b="1" spc="-8" dirty="0">
                <a:solidFill>
                  <a:srgbClr val="FF3300"/>
                </a:solidFill>
                <a:latin typeface="Arial"/>
                <a:cs typeface="Arial"/>
              </a:rPr>
              <a:t>model</a:t>
            </a:r>
            <a:r>
              <a:rPr sz="2100" spc="-8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>
              <a:spcBef>
                <a:spcPts val="105"/>
              </a:spcBef>
              <a:buClr>
                <a:srgbClr val="1F1F1F"/>
              </a:buClr>
              <a:buFont typeface="Arial"/>
              <a:buChar char="•"/>
            </a:pPr>
            <a:endParaRPr sz="2100">
              <a:latin typeface="Arial"/>
              <a:cs typeface="Arial"/>
            </a:endParaRPr>
          </a:p>
          <a:p>
            <a:pPr marL="350996" marR="3810" indent="-341471" algn="just">
              <a:buClr>
                <a:srgbClr val="1F1F1F"/>
              </a:buClr>
              <a:buFont typeface="Arial"/>
              <a:buChar char="•"/>
              <a:tabLst>
                <a:tab pos="352425" algn="l"/>
              </a:tabLst>
            </a:pPr>
            <a:r>
              <a:rPr sz="2100" b="1" spc="79" dirty="0">
                <a:latin typeface="Arial"/>
                <a:cs typeface="Arial"/>
              </a:rPr>
              <a:t>For</a:t>
            </a:r>
            <a:r>
              <a:rPr sz="2100" b="1" spc="278" dirty="0">
                <a:latin typeface="Arial"/>
                <a:cs typeface="Arial"/>
              </a:rPr>
              <a:t> </a:t>
            </a:r>
            <a:r>
              <a:rPr sz="2100" b="1" spc="101" dirty="0">
                <a:latin typeface="Arial"/>
                <a:cs typeface="Arial"/>
              </a:rPr>
              <a:t>example</a:t>
            </a:r>
            <a:r>
              <a:rPr sz="2100" b="1" spc="281" dirty="0">
                <a:latin typeface="Arial"/>
                <a:cs typeface="Arial"/>
              </a:rPr>
              <a:t> </a:t>
            </a:r>
            <a:r>
              <a:rPr sz="2100" b="1" spc="109" dirty="0">
                <a:solidFill>
                  <a:srgbClr val="1D41D4"/>
                </a:solidFill>
                <a:latin typeface="Arial"/>
                <a:cs typeface="Arial"/>
              </a:rPr>
              <a:t>Xception</a:t>
            </a:r>
            <a:r>
              <a:rPr sz="2100" b="1" spc="281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spc="101" dirty="0">
                <a:solidFill>
                  <a:srgbClr val="1D41D4"/>
                </a:solidFill>
                <a:latin typeface="Arial"/>
                <a:cs typeface="Arial"/>
              </a:rPr>
              <a:t>model</a:t>
            </a:r>
            <a:r>
              <a:rPr sz="2100" spc="101" dirty="0">
                <a:latin typeface="Arial"/>
                <a:cs typeface="Arial"/>
              </a:rPr>
              <a:t>,</a:t>
            </a:r>
            <a:r>
              <a:rPr sz="2100" spc="285" dirty="0">
                <a:latin typeface="Arial"/>
                <a:cs typeface="Arial"/>
              </a:rPr>
              <a:t> </a:t>
            </a:r>
            <a:r>
              <a:rPr sz="2100" spc="53" dirty="0">
                <a:latin typeface="Arial"/>
                <a:cs typeface="Arial"/>
              </a:rPr>
              <a:t>we</a:t>
            </a:r>
            <a:r>
              <a:rPr sz="2100" spc="281" dirty="0">
                <a:latin typeface="Arial"/>
                <a:cs typeface="Arial"/>
              </a:rPr>
              <a:t> </a:t>
            </a:r>
            <a:r>
              <a:rPr sz="2100" spc="101" dirty="0">
                <a:latin typeface="Arial"/>
                <a:cs typeface="Arial"/>
              </a:rPr>
              <a:t>exclude</a:t>
            </a:r>
            <a:r>
              <a:rPr sz="2100" spc="281" dirty="0">
                <a:latin typeface="Arial"/>
                <a:cs typeface="Arial"/>
              </a:rPr>
              <a:t> </a:t>
            </a:r>
            <a:r>
              <a:rPr sz="2100" spc="79" dirty="0">
                <a:latin typeface="Arial"/>
                <a:cs typeface="Arial"/>
              </a:rPr>
              <a:t>the</a:t>
            </a:r>
            <a:r>
              <a:rPr sz="2100" spc="281" dirty="0">
                <a:latin typeface="Arial"/>
                <a:cs typeface="Arial"/>
              </a:rPr>
              <a:t> </a:t>
            </a:r>
            <a:r>
              <a:rPr sz="2100" spc="83" dirty="0">
                <a:latin typeface="Arial"/>
                <a:cs typeface="Arial"/>
              </a:rPr>
              <a:t>top</a:t>
            </a:r>
            <a:r>
              <a:rPr sz="2100" spc="289" dirty="0">
                <a:latin typeface="Arial"/>
                <a:cs typeface="Arial"/>
              </a:rPr>
              <a:t> </a:t>
            </a:r>
            <a:r>
              <a:rPr sz="2100" spc="60" dirty="0">
                <a:latin typeface="Arial"/>
                <a:cs typeface="Arial"/>
              </a:rPr>
              <a:t>of</a:t>
            </a:r>
            <a:r>
              <a:rPr sz="2100" spc="293" dirty="0">
                <a:latin typeface="Arial"/>
                <a:cs typeface="Arial"/>
              </a:rPr>
              <a:t> </a:t>
            </a:r>
            <a:r>
              <a:rPr sz="2100" spc="64" dirty="0">
                <a:latin typeface="Arial"/>
                <a:cs typeface="Arial"/>
              </a:rPr>
              <a:t>the 	</a:t>
            </a:r>
            <a:r>
              <a:rPr sz="2100" dirty="0">
                <a:latin typeface="Arial"/>
                <a:cs typeface="Arial"/>
              </a:rPr>
              <a:t>network</a:t>
            </a:r>
            <a:r>
              <a:rPr sz="2100" spc="9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by</a:t>
            </a:r>
            <a:r>
              <a:rPr sz="2100" spc="9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setting</a:t>
            </a:r>
            <a:r>
              <a:rPr sz="2100" spc="98" dirty="0"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3300"/>
                </a:solidFill>
                <a:latin typeface="Arial"/>
                <a:cs typeface="Arial"/>
              </a:rPr>
              <a:t>include_top=False</a:t>
            </a:r>
            <a:r>
              <a:rPr sz="2100" dirty="0">
                <a:latin typeface="Arial"/>
                <a:cs typeface="Arial"/>
              </a:rPr>
              <a:t>:</a:t>
            </a:r>
            <a:r>
              <a:rPr sz="2100" spc="113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this</a:t>
            </a:r>
            <a:r>
              <a:rPr sz="2100" spc="10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excludes</a:t>
            </a:r>
            <a:r>
              <a:rPr sz="2100" spc="10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</a:t>
            </a:r>
            <a:r>
              <a:rPr sz="2100" spc="105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global 	</a:t>
            </a:r>
            <a:r>
              <a:rPr sz="2100" dirty="0">
                <a:latin typeface="Arial"/>
                <a:cs typeface="Arial"/>
              </a:rPr>
              <a:t>average</a:t>
            </a:r>
            <a:r>
              <a:rPr sz="2100" spc="9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pooling</a:t>
            </a:r>
            <a:r>
              <a:rPr sz="2100" spc="10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layer</a:t>
            </a:r>
            <a:r>
              <a:rPr sz="2100" spc="10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and</a:t>
            </a:r>
            <a:r>
              <a:rPr sz="2100" spc="10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</a:t>
            </a:r>
            <a:r>
              <a:rPr sz="2100" spc="10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dense</a:t>
            </a:r>
            <a:r>
              <a:rPr sz="2100" spc="10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output</a:t>
            </a:r>
            <a:r>
              <a:rPr sz="2100" spc="113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layer.</a:t>
            </a:r>
            <a:r>
              <a:rPr sz="2100" spc="113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We</a:t>
            </a:r>
            <a:r>
              <a:rPr sz="2100" spc="10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then</a:t>
            </a:r>
            <a:r>
              <a:rPr sz="2100" spc="109" dirty="0">
                <a:latin typeface="Arial"/>
                <a:cs typeface="Arial"/>
              </a:rPr>
              <a:t> </a:t>
            </a:r>
            <a:r>
              <a:rPr sz="2100" spc="-19" dirty="0">
                <a:latin typeface="Arial"/>
                <a:cs typeface="Arial"/>
              </a:rPr>
              <a:t>add 	</a:t>
            </a:r>
            <a:r>
              <a:rPr sz="2100" dirty="0">
                <a:latin typeface="Arial"/>
                <a:cs typeface="Arial"/>
              </a:rPr>
              <a:t>our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own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layers.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Finally,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we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create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Keras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Model: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Current Trends &amp;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125" indent="-365125">
              <a:lnSpc>
                <a:spcPct val="150000"/>
              </a:lnSpc>
              <a:buFont typeface="Wingdings" pitchFamily="2" charset="2"/>
              <a:buChar char="Ø"/>
            </a:pPr>
            <a:r>
              <a:rPr b="1" dirty="0"/>
              <a:t>Computer Vision: </a:t>
            </a:r>
            <a:r>
              <a:rPr dirty="0"/>
              <a:t>Object detection, medical imaging</a:t>
            </a:r>
          </a:p>
          <a:p>
            <a:pPr marL="365125" indent="-365125">
              <a:lnSpc>
                <a:spcPct val="150000"/>
              </a:lnSpc>
              <a:buFont typeface="Wingdings" pitchFamily="2" charset="2"/>
              <a:buChar char="Ø"/>
            </a:pPr>
            <a:r>
              <a:rPr b="1" dirty="0"/>
              <a:t>NLP: </a:t>
            </a:r>
            <a:r>
              <a:rPr dirty="0"/>
              <a:t>Sentiment analysis, translation (BERT, GPT)</a:t>
            </a:r>
          </a:p>
          <a:p>
            <a:pPr marL="365125" indent="-365125">
              <a:lnSpc>
                <a:spcPct val="150000"/>
              </a:lnSpc>
              <a:buFont typeface="Wingdings" pitchFamily="2" charset="2"/>
              <a:buChar char="Ø"/>
            </a:pPr>
            <a:r>
              <a:rPr b="1" dirty="0"/>
              <a:t>Multimodal: </a:t>
            </a:r>
            <a:r>
              <a:rPr dirty="0"/>
              <a:t>Combining text, images, audio</a:t>
            </a:r>
          </a:p>
          <a:p>
            <a:pPr marL="365125" indent="-365125">
              <a:lnSpc>
                <a:spcPct val="150000"/>
              </a:lnSpc>
              <a:buFont typeface="Wingdings" pitchFamily="2" charset="2"/>
              <a:buChar char="Ø"/>
            </a:pPr>
            <a:r>
              <a:rPr b="1" dirty="0"/>
              <a:t>Industry: </a:t>
            </a:r>
            <a:r>
              <a:rPr dirty="0"/>
              <a:t>Self-driving cars, fraud detection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b="1" dirty="0"/>
              <a:t>1. Medical Imaging: </a:t>
            </a:r>
            <a:r>
              <a:rPr dirty="0"/>
              <a:t>Detecting pneumonia from X-rays using </a:t>
            </a:r>
            <a:r>
              <a:rPr dirty="0" err="1"/>
              <a:t>pretrained</a:t>
            </a:r>
            <a:r>
              <a:rPr dirty="0"/>
              <a:t> CNNs</a:t>
            </a:r>
          </a:p>
          <a:p>
            <a:pPr>
              <a:buNone/>
            </a:pPr>
            <a:r>
              <a:rPr b="1" dirty="0"/>
              <a:t>2. NLP: </a:t>
            </a:r>
            <a:r>
              <a:rPr dirty="0"/>
              <a:t>Sentiment analysis on customer reviews using BERT</a:t>
            </a:r>
          </a:p>
          <a:p>
            <a:pPr>
              <a:buNone/>
            </a:pPr>
            <a:r>
              <a:rPr b="1" dirty="0"/>
              <a:t>3. Agriculture: </a:t>
            </a:r>
            <a:r>
              <a:rPr dirty="0"/>
              <a:t>Identifying crop diseases from leaf images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Types of 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 indent="-365125">
              <a:buFont typeface="Wingdings" pitchFamily="2" charset="2"/>
              <a:buChar char="Ø"/>
            </a:pPr>
            <a:r>
              <a:rPr b="1" dirty="0"/>
              <a:t>Feature Extraction: </a:t>
            </a:r>
            <a:r>
              <a:rPr dirty="0"/>
              <a:t>Use </a:t>
            </a:r>
            <a:r>
              <a:rPr dirty="0" err="1"/>
              <a:t>pretrained</a:t>
            </a:r>
            <a:r>
              <a:rPr dirty="0"/>
              <a:t> layers as fixed feature extractor</a:t>
            </a:r>
          </a:p>
          <a:p>
            <a:pPr marL="365125" indent="-365125">
              <a:buFont typeface="Wingdings" pitchFamily="2" charset="2"/>
              <a:buChar char="Ø"/>
            </a:pPr>
            <a:r>
              <a:rPr b="1" dirty="0"/>
              <a:t>Fine-tuning: </a:t>
            </a:r>
            <a:r>
              <a:rPr dirty="0"/>
              <a:t>Unfreeze some or all layers for training</a:t>
            </a:r>
          </a:p>
          <a:p>
            <a:pPr marL="365125" indent="-365125">
              <a:buFont typeface="Wingdings" pitchFamily="2" charset="2"/>
              <a:buChar char="Ø"/>
            </a:pPr>
            <a:r>
              <a:rPr b="1" dirty="0"/>
              <a:t>Domain Adaptation: </a:t>
            </a:r>
            <a:r>
              <a:rPr dirty="0"/>
              <a:t>Apply knowledge to a different but related domain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Hands-on Workflow</a:t>
            </a:r>
          </a:p>
        </p:txBody>
      </p:sp>
      <p:pic>
        <p:nvPicPr>
          <p:cNvPr id="43014" name="Picture 6" descr="Transfer Learning: Harnessing the Power of Pre-Trained Models for Business  Succes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103243"/>
            <a:ext cx="7650480" cy="52253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7348" y="206570"/>
            <a:ext cx="4599328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Transfer</a:t>
            </a:r>
            <a:r>
              <a:rPr sz="3000" spc="-158" dirty="0"/>
              <a:t> </a:t>
            </a:r>
            <a:r>
              <a:rPr sz="3000" spc="-8" dirty="0"/>
              <a:t>learning</a:t>
            </a:r>
            <a:endParaRPr sz="30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069"/>
              </a:lnSpc>
            </a:pPr>
            <a:fld id="{81D60167-4931-47E6-BA6A-407CBD079E47}" type="slidenum">
              <a:rPr lang="en-US" spc="-25" smtClean="0"/>
              <a:pPr marL="9525">
                <a:lnSpc>
                  <a:spcPts val="1069"/>
                </a:lnSpc>
              </a:pPr>
              <a:t>3</a:t>
            </a:fld>
            <a:endParaRPr spc="-19" dirty="0"/>
          </a:p>
        </p:txBody>
      </p:sp>
      <p:sp>
        <p:nvSpPr>
          <p:cNvPr id="3" name="object 3"/>
          <p:cNvSpPr txBox="1"/>
          <p:nvPr/>
        </p:nvSpPr>
        <p:spPr>
          <a:xfrm>
            <a:off x="456247" y="1756410"/>
            <a:ext cx="8000048" cy="162496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algn="just">
              <a:spcBef>
                <a:spcPts val="71"/>
              </a:spcBef>
            </a:pPr>
            <a:r>
              <a:rPr sz="2100" b="1" spc="-8" dirty="0">
                <a:solidFill>
                  <a:srgbClr val="C00000"/>
                </a:solidFill>
                <a:latin typeface="Arial"/>
                <a:cs typeface="Arial"/>
              </a:rPr>
              <a:t>Transfer</a:t>
            </a:r>
            <a:r>
              <a:rPr sz="2100" b="1" spc="-56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2100" b="1" spc="-5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C00000"/>
                </a:solidFill>
                <a:latin typeface="Arial"/>
                <a:cs typeface="Arial"/>
              </a:rPr>
              <a:t>(TL)</a:t>
            </a:r>
            <a:r>
              <a:rPr sz="2100" b="1" spc="-5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is</a:t>
            </a:r>
            <a:r>
              <a:rPr sz="2100" spc="-53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</a:t>
            </a:r>
            <a:r>
              <a:rPr sz="2100" spc="-53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research</a:t>
            </a:r>
            <a:r>
              <a:rPr sz="2100" spc="-53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problem</a:t>
            </a:r>
            <a:r>
              <a:rPr sz="2100" spc="-53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in</a:t>
            </a:r>
            <a:r>
              <a:rPr sz="2100" spc="-56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ML</a:t>
            </a:r>
            <a:r>
              <a:rPr sz="2100" spc="-124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that</a:t>
            </a:r>
            <a:r>
              <a:rPr sz="2100" spc="-49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focuses</a:t>
            </a:r>
            <a:r>
              <a:rPr sz="2100" spc="-53" dirty="0">
                <a:latin typeface="Arial"/>
                <a:cs typeface="Arial"/>
              </a:rPr>
              <a:t> </a:t>
            </a:r>
            <a:r>
              <a:rPr sz="2100" spc="-19" dirty="0">
                <a:latin typeface="Arial"/>
                <a:cs typeface="Arial"/>
              </a:rPr>
              <a:t>on </a:t>
            </a:r>
            <a:r>
              <a:rPr sz="2100" dirty="0">
                <a:solidFill>
                  <a:srgbClr val="FF3300"/>
                </a:solidFill>
                <a:latin typeface="Arial"/>
                <a:cs typeface="Arial"/>
              </a:rPr>
              <a:t>storing</a:t>
            </a:r>
            <a:r>
              <a:rPr sz="2100" spc="-68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3300"/>
                </a:solidFill>
                <a:latin typeface="Arial"/>
                <a:cs typeface="Arial"/>
              </a:rPr>
              <a:t>knowledge</a:t>
            </a:r>
            <a:r>
              <a:rPr sz="2100" spc="-68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gained</a:t>
            </a:r>
            <a:r>
              <a:rPr sz="2100" spc="-6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while</a:t>
            </a:r>
            <a:r>
              <a:rPr sz="2100" spc="-6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solving</a:t>
            </a:r>
            <a:r>
              <a:rPr sz="2100" spc="-6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one</a:t>
            </a:r>
            <a:r>
              <a:rPr sz="2100" spc="-6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problem</a:t>
            </a:r>
            <a:r>
              <a:rPr sz="2100" spc="-6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and</a:t>
            </a:r>
            <a:r>
              <a:rPr sz="2100" spc="-68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applying</a:t>
            </a:r>
            <a:r>
              <a:rPr sz="2100" spc="-68" dirty="0">
                <a:latin typeface="Arial"/>
                <a:cs typeface="Arial"/>
              </a:rPr>
              <a:t> </a:t>
            </a:r>
            <a:r>
              <a:rPr sz="2100" spc="-19" dirty="0">
                <a:latin typeface="Arial"/>
                <a:cs typeface="Arial"/>
              </a:rPr>
              <a:t>it </a:t>
            </a:r>
            <a:r>
              <a:rPr sz="2100" dirty="0">
                <a:latin typeface="Arial"/>
                <a:cs typeface="Arial"/>
              </a:rPr>
              <a:t>to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</a:t>
            </a:r>
            <a:r>
              <a:rPr sz="2100" spc="34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different</a:t>
            </a:r>
            <a:r>
              <a:rPr sz="2100" spc="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but</a:t>
            </a:r>
            <a:r>
              <a:rPr sz="2100" spc="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related</a:t>
            </a:r>
            <a:r>
              <a:rPr sz="2100" spc="41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problem.</a:t>
            </a:r>
            <a:r>
              <a:rPr sz="2100" spc="41" dirty="0"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D41D4"/>
                </a:solidFill>
                <a:latin typeface="Arial"/>
                <a:cs typeface="Arial"/>
              </a:rPr>
              <a:t>For</a:t>
            </a:r>
            <a:r>
              <a:rPr sz="2100" b="1" spc="41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D41D4"/>
                </a:solidFill>
                <a:latin typeface="Arial"/>
                <a:cs typeface="Arial"/>
              </a:rPr>
              <a:t>example</a:t>
            </a:r>
            <a:r>
              <a:rPr sz="2100" dirty="0">
                <a:latin typeface="Arial"/>
                <a:cs typeface="Arial"/>
              </a:rPr>
              <a:t>,</a:t>
            </a:r>
            <a:r>
              <a:rPr sz="2100" spc="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knowledge</a:t>
            </a:r>
            <a:r>
              <a:rPr sz="2100" spc="41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gained </a:t>
            </a:r>
            <a:r>
              <a:rPr sz="2100" spc="101" dirty="0">
                <a:latin typeface="Arial"/>
                <a:cs typeface="Arial"/>
              </a:rPr>
              <a:t>while</a:t>
            </a:r>
            <a:r>
              <a:rPr sz="2100" spc="293" dirty="0">
                <a:latin typeface="Arial"/>
                <a:cs typeface="Arial"/>
              </a:rPr>
              <a:t> </a:t>
            </a:r>
            <a:r>
              <a:rPr sz="2100" spc="113" dirty="0">
                <a:latin typeface="Arial"/>
                <a:cs typeface="Arial"/>
              </a:rPr>
              <a:t>learning</a:t>
            </a:r>
            <a:r>
              <a:rPr sz="2100" spc="293" dirty="0">
                <a:latin typeface="Arial"/>
                <a:cs typeface="Arial"/>
              </a:rPr>
              <a:t> </a:t>
            </a:r>
            <a:r>
              <a:rPr sz="2100" spc="64" dirty="0">
                <a:latin typeface="Arial"/>
                <a:cs typeface="Arial"/>
              </a:rPr>
              <a:t>to</a:t>
            </a:r>
            <a:r>
              <a:rPr sz="2100" spc="293" dirty="0">
                <a:latin typeface="Arial"/>
                <a:cs typeface="Arial"/>
              </a:rPr>
              <a:t> </a:t>
            </a:r>
            <a:r>
              <a:rPr sz="2100" spc="113" dirty="0">
                <a:latin typeface="Arial"/>
                <a:cs typeface="Arial"/>
              </a:rPr>
              <a:t>recognize</a:t>
            </a:r>
            <a:r>
              <a:rPr sz="2100" spc="293" dirty="0">
                <a:latin typeface="Arial"/>
                <a:cs typeface="Arial"/>
              </a:rPr>
              <a:t> </a:t>
            </a:r>
            <a:r>
              <a:rPr sz="2100" spc="98" dirty="0">
                <a:latin typeface="Arial"/>
                <a:cs typeface="Arial"/>
              </a:rPr>
              <a:t>Cats</a:t>
            </a:r>
            <a:r>
              <a:rPr sz="2100" spc="293" dirty="0">
                <a:latin typeface="Arial"/>
                <a:cs typeface="Arial"/>
              </a:rPr>
              <a:t> </a:t>
            </a:r>
            <a:r>
              <a:rPr sz="2100" spc="101" dirty="0">
                <a:latin typeface="Arial"/>
                <a:cs typeface="Arial"/>
              </a:rPr>
              <a:t>could</a:t>
            </a:r>
            <a:r>
              <a:rPr sz="2100" spc="293" dirty="0">
                <a:latin typeface="Arial"/>
                <a:cs typeface="Arial"/>
              </a:rPr>
              <a:t> </a:t>
            </a:r>
            <a:r>
              <a:rPr sz="2100" spc="101" dirty="0">
                <a:latin typeface="Arial"/>
                <a:cs typeface="Arial"/>
              </a:rPr>
              <a:t>apply</a:t>
            </a:r>
            <a:r>
              <a:rPr sz="2100" spc="296" dirty="0">
                <a:latin typeface="Arial"/>
                <a:cs typeface="Arial"/>
              </a:rPr>
              <a:t> </a:t>
            </a:r>
            <a:r>
              <a:rPr sz="2100" spc="94" dirty="0">
                <a:latin typeface="Arial"/>
                <a:cs typeface="Arial"/>
              </a:rPr>
              <a:t>when</a:t>
            </a:r>
            <a:r>
              <a:rPr sz="2100" spc="293" dirty="0">
                <a:latin typeface="Arial"/>
                <a:cs typeface="Arial"/>
              </a:rPr>
              <a:t> </a:t>
            </a:r>
            <a:r>
              <a:rPr sz="2100" spc="109" dirty="0">
                <a:latin typeface="Arial"/>
                <a:cs typeface="Arial"/>
              </a:rPr>
              <a:t>trying</a:t>
            </a:r>
            <a:r>
              <a:rPr sz="2100" spc="293" dirty="0">
                <a:latin typeface="Arial"/>
                <a:cs typeface="Arial"/>
              </a:rPr>
              <a:t> </a:t>
            </a:r>
            <a:r>
              <a:rPr sz="2100" spc="45" dirty="0">
                <a:latin typeface="Arial"/>
                <a:cs typeface="Arial"/>
              </a:rPr>
              <a:t>to </a:t>
            </a:r>
            <a:r>
              <a:rPr sz="2100" dirty="0">
                <a:latin typeface="Arial"/>
                <a:cs typeface="Arial"/>
              </a:rPr>
              <a:t>recognize</a:t>
            </a:r>
            <a:r>
              <a:rPr sz="2100" spc="-143" dirty="0">
                <a:latin typeface="Arial"/>
                <a:cs typeface="Arial"/>
              </a:rPr>
              <a:t> </a:t>
            </a:r>
            <a:r>
              <a:rPr sz="2100" spc="-8" dirty="0">
                <a:latin typeface="Arial"/>
                <a:cs typeface="Arial"/>
              </a:rPr>
              <a:t>Tigers.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5113" y="3370707"/>
            <a:ext cx="4801743" cy="22631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Advantages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b="1" dirty="0"/>
              <a:t>Advantages:</a:t>
            </a:r>
          </a:p>
          <a:p>
            <a:pPr marL="365125" indent="-365125">
              <a:buFont typeface="Wingdings" pitchFamily="2" charset="2"/>
              <a:buChar char="Ø"/>
            </a:pPr>
            <a:r>
              <a:rPr dirty="0"/>
              <a:t>Faster training</a:t>
            </a:r>
          </a:p>
          <a:p>
            <a:pPr marL="365125" indent="-365125">
              <a:buFont typeface="Wingdings" pitchFamily="2" charset="2"/>
              <a:buChar char="Ø"/>
            </a:pPr>
            <a:r>
              <a:rPr dirty="0"/>
              <a:t>Requires less data</a:t>
            </a:r>
          </a:p>
          <a:p>
            <a:pPr marL="365125" indent="-365125">
              <a:buFont typeface="Wingdings" pitchFamily="2" charset="2"/>
              <a:buChar char="Ø"/>
            </a:pPr>
            <a:r>
              <a:rPr dirty="0"/>
              <a:t>Better performance on small datasets</a:t>
            </a:r>
          </a:p>
          <a:p>
            <a:pPr>
              <a:buNone/>
            </a:pPr>
            <a:endParaRPr dirty="0"/>
          </a:p>
          <a:p>
            <a:pPr>
              <a:buNone/>
            </a:pPr>
            <a:r>
              <a:rPr b="1" dirty="0"/>
              <a:t>Limitations:</a:t>
            </a:r>
          </a:p>
          <a:p>
            <a:pPr marL="365125" indent="-365125">
              <a:buFont typeface="Wingdings" pitchFamily="2" charset="2"/>
              <a:buChar char="Ø"/>
            </a:pPr>
            <a:r>
              <a:rPr dirty="0"/>
              <a:t>May not adapt well to very different domains</a:t>
            </a:r>
          </a:p>
          <a:p>
            <a:pPr marL="365125" indent="-365125">
              <a:buFont typeface="Wingdings" pitchFamily="2" charset="2"/>
              <a:buChar char="Ø"/>
            </a:pPr>
            <a:r>
              <a:rPr dirty="0"/>
              <a:t>Large models require high computational resources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Start with feature extraction, then fine-tune</a:t>
            </a:r>
          </a:p>
          <a:p>
            <a:r>
              <a:rPr dirty="0"/>
              <a:t>Use data augmentation</a:t>
            </a:r>
          </a:p>
          <a:p>
            <a:r>
              <a:rPr dirty="0"/>
              <a:t>Monitor for </a:t>
            </a:r>
            <a:r>
              <a:rPr dirty="0" err="1"/>
              <a:t>overfitting</a:t>
            </a:r>
            <a:endParaRPr dirty="0"/>
          </a:p>
          <a:p>
            <a:r>
              <a:rPr dirty="0"/>
              <a:t>Choose model size based on hardware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Transfer Learning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1. Choose a </a:t>
            </a:r>
            <a:r>
              <a:rPr dirty="0" err="1"/>
              <a:t>pretrained</a:t>
            </a:r>
            <a:r>
              <a:rPr dirty="0"/>
              <a:t> model (e.g., </a:t>
            </a:r>
            <a:r>
              <a:rPr dirty="0" err="1"/>
              <a:t>ResNet</a:t>
            </a:r>
            <a:r>
              <a:rPr dirty="0"/>
              <a:t>, </a:t>
            </a:r>
            <a:r>
              <a:rPr dirty="0" err="1"/>
              <a:t>MobileNet</a:t>
            </a:r>
            <a:r>
              <a:rPr dirty="0"/>
              <a:t>)</a:t>
            </a:r>
          </a:p>
          <a:p>
            <a:r>
              <a:rPr dirty="0"/>
              <a:t>2. Replace the final layers to match your task</a:t>
            </a:r>
          </a:p>
          <a:p>
            <a:r>
              <a:rPr dirty="0"/>
              <a:t>3. Freeze initial layers (feature extraction) or fine-tune all layers</a:t>
            </a:r>
          </a:p>
          <a:p>
            <a:r>
              <a:rPr dirty="0"/>
              <a:t>4. Train with your dataset</a:t>
            </a:r>
          </a:p>
        </p:txBody>
      </p:sp>
      <p:pic>
        <p:nvPicPr>
          <p:cNvPr id="7" name="Picture 2" descr="Transfer Learning Made Easy » Artificial Intelligence - MATLAB &amp; Simuli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91" y="2804498"/>
            <a:ext cx="8515350" cy="31118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0052" y="215759"/>
            <a:ext cx="4599328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Reusing</a:t>
            </a:r>
            <a:r>
              <a:rPr sz="3000" spc="-4" dirty="0"/>
              <a:t> </a:t>
            </a:r>
            <a:r>
              <a:rPr sz="3000" dirty="0"/>
              <a:t>Pretrained</a:t>
            </a:r>
            <a:r>
              <a:rPr sz="3000" spc="8" dirty="0"/>
              <a:t> </a:t>
            </a:r>
            <a:r>
              <a:rPr sz="3000" spc="-8" dirty="0"/>
              <a:t>Layers</a:t>
            </a:r>
            <a:endParaRPr sz="3000" dirty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71488" y="1139249"/>
            <a:ext cx="8026126" cy="510639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0519" marR="3810" indent="-340994" algn="just">
              <a:lnSpc>
                <a:spcPct val="100000"/>
              </a:lnSpc>
              <a:spcBef>
                <a:spcPts val="75"/>
              </a:spcBef>
              <a:tabLst>
                <a:tab pos="352425" algn="l"/>
              </a:tabLst>
            </a:pPr>
            <a:r>
              <a:rPr sz="2400" spc="34" dirty="0"/>
              <a:t>It</a:t>
            </a:r>
            <a:r>
              <a:rPr sz="2400" spc="158" dirty="0"/>
              <a:t> </a:t>
            </a:r>
            <a:r>
              <a:rPr sz="2400" dirty="0"/>
              <a:t>is</a:t>
            </a:r>
            <a:r>
              <a:rPr sz="2400" spc="161" dirty="0"/>
              <a:t> </a:t>
            </a:r>
            <a:r>
              <a:rPr sz="2400" spc="56" dirty="0"/>
              <a:t>generally</a:t>
            </a:r>
            <a:r>
              <a:rPr sz="2400" spc="161" dirty="0"/>
              <a:t> </a:t>
            </a:r>
            <a:r>
              <a:rPr sz="2400" spc="41" dirty="0"/>
              <a:t>not</a:t>
            </a:r>
            <a:r>
              <a:rPr sz="2400" spc="161" dirty="0"/>
              <a:t> </a:t>
            </a:r>
            <a:r>
              <a:rPr sz="2400" dirty="0"/>
              <a:t>a</a:t>
            </a:r>
            <a:r>
              <a:rPr sz="2400" spc="161" dirty="0"/>
              <a:t> </a:t>
            </a:r>
            <a:r>
              <a:rPr sz="2400" spc="45" dirty="0"/>
              <a:t>good</a:t>
            </a:r>
            <a:r>
              <a:rPr sz="2400" spc="169" dirty="0"/>
              <a:t> </a:t>
            </a:r>
            <a:r>
              <a:rPr sz="2400" spc="49" dirty="0"/>
              <a:t>idea</a:t>
            </a:r>
            <a:r>
              <a:rPr sz="2400" spc="169" dirty="0"/>
              <a:t> </a:t>
            </a:r>
            <a:r>
              <a:rPr sz="2400" dirty="0"/>
              <a:t>to</a:t>
            </a:r>
            <a:r>
              <a:rPr sz="2400" spc="169" dirty="0"/>
              <a:t> </a:t>
            </a:r>
            <a:r>
              <a:rPr sz="2400" spc="56" dirty="0"/>
              <a:t>train</a:t>
            </a:r>
            <a:r>
              <a:rPr sz="2400" spc="169" dirty="0"/>
              <a:t> </a:t>
            </a:r>
            <a:r>
              <a:rPr sz="2400" dirty="0"/>
              <a:t>a</a:t>
            </a:r>
            <a:r>
              <a:rPr sz="2400" spc="169" dirty="0"/>
              <a:t> </a:t>
            </a:r>
            <a:r>
              <a:rPr sz="2400" spc="53" dirty="0"/>
              <a:t>very</a:t>
            </a:r>
            <a:r>
              <a:rPr sz="2400" spc="169" dirty="0"/>
              <a:t> </a:t>
            </a:r>
            <a:r>
              <a:rPr sz="2400" spc="53" dirty="0"/>
              <a:t>large</a:t>
            </a:r>
            <a:r>
              <a:rPr sz="2400" spc="169" dirty="0"/>
              <a:t> </a:t>
            </a:r>
            <a:r>
              <a:rPr sz="2400" spc="38" dirty="0"/>
              <a:t>DNN</a:t>
            </a:r>
            <a:r>
              <a:rPr sz="2400" spc="169" dirty="0"/>
              <a:t> </a:t>
            </a:r>
            <a:r>
              <a:rPr sz="2400" spc="49" dirty="0"/>
              <a:t>from</a:t>
            </a:r>
            <a:r>
              <a:rPr sz="2400" spc="169" dirty="0"/>
              <a:t> </a:t>
            </a:r>
            <a:r>
              <a:rPr sz="2400" spc="56" dirty="0"/>
              <a:t>scratch: 	</a:t>
            </a:r>
            <a:r>
              <a:rPr sz="2400" spc="64" dirty="0"/>
              <a:t>instead,</a:t>
            </a:r>
            <a:r>
              <a:rPr sz="2400" spc="184" dirty="0"/>
              <a:t> </a:t>
            </a:r>
            <a:r>
              <a:rPr sz="2400" spc="45" dirty="0"/>
              <a:t>you</a:t>
            </a:r>
            <a:r>
              <a:rPr sz="2400" spc="188" dirty="0"/>
              <a:t> </a:t>
            </a:r>
            <a:r>
              <a:rPr sz="2400" spc="60" dirty="0"/>
              <a:t>should</a:t>
            </a:r>
            <a:r>
              <a:rPr sz="2400" spc="184" dirty="0"/>
              <a:t> </a:t>
            </a:r>
            <a:r>
              <a:rPr sz="2400" spc="60" dirty="0"/>
              <a:t>always</a:t>
            </a:r>
            <a:r>
              <a:rPr sz="2400" spc="188" dirty="0"/>
              <a:t> </a:t>
            </a:r>
            <a:r>
              <a:rPr sz="2400" spc="49" dirty="0"/>
              <a:t>try</a:t>
            </a:r>
            <a:r>
              <a:rPr sz="2400" spc="184" dirty="0"/>
              <a:t> </a:t>
            </a:r>
            <a:r>
              <a:rPr sz="2400" dirty="0"/>
              <a:t>to</a:t>
            </a:r>
            <a:r>
              <a:rPr sz="2400" spc="188" dirty="0"/>
              <a:t> </a:t>
            </a:r>
            <a:r>
              <a:rPr sz="2400" spc="53" dirty="0"/>
              <a:t>find</a:t>
            </a:r>
            <a:r>
              <a:rPr sz="2400" spc="191" dirty="0"/>
              <a:t> </a:t>
            </a:r>
            <a:r>
              <a:rPr sz="2400" dirty="0"/>
              <a:t>an</a:t>
            </a:r>
            <a:r>
              <a:rPr sz="2400" spc="195" dirty="0"/>
              <a:t> </a:t>
            </a:r>
            <a:r>
              <a:rPr sz="2400" spc="68" dirty="0"/>
              <a:t>existing</a:t>
            </a:r>
            <a:r>
              <a:rPr sz="2400" spc="195" dirty="0"/>
              <a:t> </a:t>
            </a:r>
            <a:r>
              <a:rPr sz="2400" spc="60" dirty="0"/>
              <a:t>neural</a:t>
            </a:r>
            <a:r>
              <a:rPr sz="2400" spc="195" dirty="0"/>
              <a:t> </a:t>
            </a:r>
            <a:r>
              <a:rPr sz="2400" spc="64" dirty="0"/>
              <a:t>network</a:t>
            </a:r>
            <a:r>
              <a:rPr sz="2400" spc="195" dirty="0"/>
              <a:t> </a:t>
            </a:r>
            <a:r>
              <a:rPr sz="2400" spc="41" dirty="0"/>
              <a:t>that 	</a:t>
            </a:r>
            <a:r>
              <a:rPr sz="2400" dirty="0"/>
              <a:t>accomplishes</a:t>
            </a:r>
            <a:r>
              <a:rPr sz="2400" spc="113" dirty="0"/>
              <a:t> </a:t>
            </a:r>
            <a:r>
              <a:rPr sz="2400" dirty="0"/>
              <a:t>a</a:t>
            </a:r>
            <a:r>
              <a:rPr sz="2400" spc="116" dirty="0"/>
              <a:t> </a:t>
            </a:r>
            <a:r>
              <a:rPr sz="2400" dirty="0"/>
              <a:t>similar</a:t>
            </a:r>
            <a:r>
              <a:rPr sz="2400" spc="124" dirty="0"/>
              <a:t> </a:t>
            </a:r>
            <a:r>
              <a:rPr sz="2400" dirty="0"/>
              <a:t>task</a:t>
            </a:r>
            <a:r>
              <a:rPr sz="2400" spc="124" dirty="0"/>
              <a:t> </a:t>
            </a:r>
            <a:r>
              <a:rPr sz="2400" dirty="0"/>
              <a:t>to</a:t>
            </a:r>
            <a:r>
              <a:rPr sz="2400" spc="120" dirty="0"/>
              <a:t> </a:t>
            </a:r>
            <a:r>
              <a:rPr sz="2400" dirty="0"/>
              <a:t>the</a:t>
            </a:r>
            <a:r>
              <a:rPr sz="2400" spc="124" dirty="0"/>
              <a:t> </a:t>
            </a:r>
            <a:r>
              <a:rPr sz="2400" dirty="0"/>
              <a:t>one</a:t>
            </a:r>
            <a:r>
              <a:rPr sz="2400" spc="124" dirty="0"/>
              <a:t> </a:t>
            </a:r>
            <a:r>
              <a:rPr sz="2400" dirty="0"/>
              <a:t>you</a:t>
            </a:r>
            <a:r>
              <a:rPr sz="2400" spc="124" dirty="0"/>
              <a:t> </a:t>
            </a:r>
            <a:r>
              <a:rPr sz="2400" dirty="0"/>
              <a:t>are</a:t>
            </a:r>
            <a:r>
              <a:rPr sz="2400" spc="124" dirty="0"/>
              <a:t> </a:t>
            </a:r>
            <a:r>
              <a:rPr sz="2400" dirty="0"/>
              <a:t>trying</a:t>
            </a:r>
            <a:r>
              <a:rPr sz="2400" spc="124" dirty="0"/>
              <a:t> </a:t>
            </a:r>
            <a:r>
              <a:rPr sz="2400" dirty="0"/>
              <a:t>to</a:t>
            </a:r>
            <a:r>
              <a:rPr sz="2400" spc="124" dirty="0"/>
              <a:t> </a:t>
            </a:r>
            <a:r>
              <a:rPr sz="2400" dirty="0"/>
              <a:t>tackle</a:t>
            </a:r>
            <a:r>
              <a:rPr sz="2400" spc="124" dirty="0"/>
              <a:t> </a:t>
            </a:r>
            <a:r>
              <a:rPr sz="2400" dirty="0"/>
              <a:t>then</a:t>
            </a:r>
            <a:r>
              <a:rPr sz="2400" spc="124" dirty="0"/>
              <a:t> </a:t>
            </a:r>
            <a:r>
              <a:rPr sz="2400" spc="-8" dirty="0"/>
              <a:t>reuse 	</a:t>
            </a:r>
            <a:r>
              <a:rPr sz="2400" dirty="0"/>
              <a:t>the</a:t>
            </a:r>
            <a:r>
              <a:rPr sz="2400" spc="-30" dirty="0"/>
              <a:t> </a:t>
            </a:r>
            <a:r>
              <a:rPr sz="2400" dirty="0"/>
              <a:t>lower</a:t>
            </a:r>
            <a:r>
              <a:rPr sz="2400" spc="-30" dirty="0"/>
              <a:t> </a:t>
            </a:r>
            <a:r>
              <a:rPr sz="2400" dirty="0"/>
              <a:t>layers</a:t>
            </a:r>
            <a:r>
              <a:rPr sz="2400" spc="-26" dirty="0"/>
              <a:t> </a:t>
            </a:r>
            <a:r>
              <a:rPr sz="2400" dirty="0"/>
              <a:t>of</a:t>
            </a:r>
            <a:r>
              <a:rPr sz="2400" spc="-30" dirty="0"/>
              <a:t> </a:t>
            </a:r>
            <a:r>
              <a:rPr sz="2400" dirty="0"/>
              <a:t>this</a:t>
            </a:r>
            <a:r>
              <a:rPr sz="2400" spc="-30" dirty="0"/>
              <a:t> </a:t>
            </a:r>
            <a:r>
              <a:rPr sz="2400" spc="-8" dirty="0"/>
              <a:t>network.</a:t>
            </a:r>
          </a:p>
          <a:p>
            <a:pPr marL="351949" indent="-342424">
              <a:lnSpc>
                <a:spcPct val="100000"/>
              </a:lnSpc>
              <a:buClr>
                <a:srgbClr val="1F1F1F"/>
              </a:buClr>
              <a:tabLst>
                <a:tab pos="351949" algn="l"/>
              </a:tabLst>
            </a:pPr>
            <a:r>
              <a:rPr sz="2400" dirty="0"/>
              <a:t>This</a:t>
            </a:r>
            <a:r>
              <a:rPr sz="2400" spc="-45" dirty="0"/>
              <a:t> </a:t>
            </a:r>
            <a:r>
              <a:rPr sz="2400" dirty="0"/>
              <a:t>technique</a:t>
            </a:r>
            <a:r>
              <a:rPr sz="2400" spc="-41" dirty="0"/>
              <a:t> </a:t>
            </a:r>
            <a:r>
              <a:rPr sz="2400" dirty="0"/>
              <a:t>is</a:t>
            </a:r>
            <a:r>
              <a:rPr sz="2400" spc="-41" dirty="0"/>
              <a:t> </a:t>
            </a:r>
            <a:r>
              <a:rPr sz="2400" dirty="0"/>
              <a:t>called</a:t>
            </a:r>
            <a:r>
              <a:rPr sz="2400" spc="-41" dirty="0"/>
              <a:t> </a:t>
            </a:r>
            <a:r>
              <a:rPr sz="2400" b="1" dirty="0">
                <a:solidFill>
                  <a:srgbClr val="FF3300"/>
                </a:solidFill>
                <a:latin typeface="Arial"/>
                <a:cs typeface="Arial"/>
              </a:rPr>
              <a:t>transfer</a:t>
            </a:r>
            <a:r>
              <a:rPr sz="2400" b="1" spc="-4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b="1" spc="-8" dirty="0">
                <a:solidFill>
                  <a:srgbClr val="FF3300"/>
                </a:solidFill>
                <a:latin typeface="Arial"/>
                <a:cs typeface="Arial"/>
              </a:rPr>
              <a:t>learning</a:t>
            </a:r>
            <a:r>
              <a:rPr sz="2400" spc="-8" dirty="0"/>
              <a:t>.</a:t>
            </a:r>
          </a:p>
          <a:p>
            <a:pPr marL="351949" indent="-342424">
              <a:lnSpc>
                <a:spcPct val="100000"/>
              </a:lnSpc>
              <a:buClr>
                <a:srgbClr val="1F1F1F"/>
              </a:buClr>
              <a:tabLst>
                <a:tab pos="351949" algn="l"/>
              </a:tabLst>
            </a:pPr>
            <a:r>
              <a:rPr sz="2400" dirty="0"/>
              <a:t>It will</a:t>
            </a:r>
            <a:r>
              <a:rPr sz="2400" spc="4" dirty="0"/>
              <a:t> </a:t>
            </a:r>
            <a:r>
              <a:rPr sz="2400" dirty="0"/>
              <a:t>not only</a:t>
            </a:r>
            <a:r>
              <a:rPr sz="2400" spc="8" dirty="0"/>
              <a:t> </a:t>
            </a:r>
            <a:r>
              <a:rPr sz="2400" b="1" dirty="0">
                <a:solidFill>
                  <a:srgbClr val="FF3300"/>
                </a:solidFill>
                <a:latin typeface="Arial"/>
                <a:cs typeface="Arial"/>
              </a:rPr>
              <a:t>speed</a:t>
            </a:r>
            <a:r>
              <a:rPr sz="2400" b="1" spc="8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3300"/>
                </a:solidFill>
                <a:latin typeface="Arial"/>
                <a:cs typeface="Arial"/>
              </a:rPr>
              <a:t>up</a:t>
            </a:r>
            <a:r>
              <a:rPr sz="2400" b="1" spc="1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3300"/>
                </a:solidFill>
                <a:latin typeface="Arial"/>
                <a:cs typeface="Arial"/>
              </a:rPr>
              <a:t>training</a:t>
            </a:r>
            <a:r>
              <a:rPr sz="2400" b="1" spc="8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dirty="0"/>
              <a:t>considerably</a:t>
            </a:r>
            <a:r>
              <a:rPr sz="2400" spc="8" dirty="0"/>
              <a:t> </a:t>
            </a:r>
            <a:r>
              <a:rPr sz="2400" dirty="0"/>
              <a:t>but</a:t>
            </a:r>
            <a:r>
              <a:rPr sz="2400" spc="8" dirty="0"/>
              <a:t> </a:t>
            </a:r>
            <a:r>
              <a:rPr sz="2400" dirty="0"/>
              <a:t>also</a:t>
            </a:r>
            <a:r>
              <a:rPr sz="2400" spc="8" dirty="0"/>
              <a:t> </a:t>
            </a:r>
            <a:r>
              <a:rPr sz="2400" dirty="0"/>
              <a:t>require</a:t>
            </a:r>
            <a:r>
              <a:rPr sz="2400" spc="8" dirty="0"/>
              <a:t> </a:t>
            </a:r>
            <a:r>
              <a:rPr sz="2400" spc="-8" dirty="0"/>
              <a:t>significantly</a:t>
            </a:r>
          </a:p>
          <a:p>
            <a:pPr marL="352425">
              <a:lnSpc>
                <a:spcPct val="100000"/>
              </a:lnSpc>
            </a:pPr>
            <a:r>
              <a:rPr sz="2400" b="1" dirty="0">
                <a:solidFill>
                  <a:srgbClr val="FF3300"/>
                </a:solidFill>
                <a:latin typeface="Arial"/>
                <a:cs typeface="Arial"/>
              </a:rPr>
              <a:t>less</a:t>
            </a:r>
            <a:r>
              <a:rPr sz="2400" b="1" spc="-4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3300"/>
                </a:solidFill>
                <a:latin typeface="Arial"/>
                <a:cs typeface="Arial"/>
              </a:rPr>
              <a:t>training</a:t>
            </a:r>
            <a:r>
              <a:rPr sz="2400" b="1" spc="-4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3300"/>
                </a:solidFill>
                <a:latin typeface="Arial"/>
                <a:cs typeface="Arial"/>
              </a:rPr>
              <a:t>data</a:t>
            </a:r>
            <a:endParaRPr sz="2400" spc="-15" dirty="0"/>
          </a:p>
          <a:p>
            <a:pPr marL="350519" marR="3810" indent="-340994" algn="just">
              <a:lnSpc>
                <a:spcPct val="100000"/>
              </a:lnSpc>
              <a:buClr>
                <a:srgbClr val="1F1F1F"/>
              </a:buClr>
              <a:tabLst>
                <a:tab pos="352425" algn="l"/>
              </a:tabLst>
            </a:pPr>
            <a:r>
              <a:rPr sz="2400" spc="60" dirty="0"/>
              <a:t>The</a:t>
            </a:r>
            <a:r>
              <a:rPr sz="2400" spc="210" dirty="0"/>
              <a:t> </a:t>
            </a:r>
            <a:r>
              <a:rPr sz="2400" spc="79" dirty="0"/>
              <a:t>output</a:t>
            </a:r>
            <a:r>
              <a:rPr sz="2400" spc="214" dirty="0"/>
              <a:t> </a:t>
            </a:r>
            <a:r>
              <a:rPr sz="2400" spc="75" dirty="0"/>
              <a:t>layer</a:t>
            </a:r>
            <a:r>
              <a:rPr sz="2400" spc="214" dirty="0"/>
              <a:t> </a:t>
            </a:r>
            <a:r>
              <a:rPr sz="2400" spc="45" dirty="0"/>
              <a:t>of</a:t>
            </a:r>
            <a:r>
              <a:rPr sz="2400" spc="214" dirty="0"/>
              <a:t> </a:t>
            </a:r>
            <a:r>
              <a:rPr sz="2400" spc="60" dirty="0"/>
              <a:t>the</a:t>
            </a:r>
            <a:r>
              <a:rPr sz="2400" spc="214" dirty="0"/>
              <a:t> </a:t>
            </a:r>
            <a:r>
              <a:rPr sz="2400" spc="83" dirty="0"/>
              <a:t>original</a:t>
            </a:r>
            <a:r>
              <a:rPr sz="2400" spc="217" dirty="0"/>
              <a:t> </a:t>
            </a:r>
            <a:r>
              <a:rPr sz="2400" spc="75" dirty="0"/>
              <a:t>model</a:t>
            </a:r>
            <a:r>
              <a:rPr sz="2400" spc="225" dirty="0"/>
              <a:t> </a:t>
            </a:r>
            <a:r>
              <a:rPr sz="2400" b="1" spc="86" dirty="0">
                <a:solidFill>
                  <a:srgbClr val="FF0000"/>
                </a:solidFill>
                <a:latin typeface="Arial"/>
                <a:cs typeface="Arial"/>
              </a:rPr>
              <a:t>should</a:t>
            </a:r>
            <a:r>
              <a:rPr sz="2400" b="1" spc="22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86" dirty="0">
                <a:solidFill>
                  <a:srgbClr val="FF0000"/>
                </a:solidFill>
                <a:latin typeface="Arial"/>
                <a:cs typeface="Arial"/>
              </a:rPr>
              <a:t>usually</a:t>
            </a:r>
            <a:r>
              <a:rPr sz="2400" b="1" spc="22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400" b="1" spc="22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79" dirty="0">
                <a:solidFill>
                  <a:srgbClr val="FF0000"/>
                </a:solidFill>
                <a:latin typeface="Arial"/>
                <a:cs typeface="Arial"/>
              </a:rPr>
              <a:t>replaced 	</a:t>
            </a:r>
            <a:r>
              <a:rPr sz="2400" dirty="0"/>
              <a:t>because</a:t>
            </a:r>
            <a:r>
              <a:rPr sz="2400" spc="161" dirty="0"/>
              <a:t> </a:t>
            </a:r>
            <a:r>
              <a:rPr sz="2400" dirty="0"/>
              <a:t>it</a:t>
            </a:r>
            <a:r>
              <a:rPr sz="2400" spc="165" dirty="0"/>
              <a:t> </a:t>
            </a:r>
            <a:r>
              <a:rPr sz="2400" dirty="0"/>
              <a:t>is</a:t>
            </a:r>
            <a:r>
              <a:rPr sz="2400" spc="161" dirty="0"/>
              <a:t> </a:t>
            </a:r>
            <a:r>
              <a:rPr sz="2400" dirty="0"/>
              <a:t>most</a:t>
            </a:r>
            <a:r>
              <a:rPr sz="2400" spc="165" dirty="0"/>
              <a:t> </a:t>
            </a:r>
            <a:r>
              <a:rPr sz="2400" dirty="0"/>
              <a:t>likely</a:t>
            </a:r>
            <a:r>
              <a:rPr sz="2400" spc="165" dirty="0"/>
              <a:t> </a:t>
            </a:r>
            <a:r>
              <a:rPr sz="2400" dirty="0"/>
              <a:t>not</a:t>
            </a:r>
            <a:r>
              <a:rPr sz="2400" spc="161" dirty="0"/>
              <a:t> </a:t>
            </a:r>
            <a:r>
              <a:rPr sz="2400" dirty="0"/>
              <a:t>useful</a:t>
            </a:r>
            <a:r>
              <a:rPr sz="2400" spc="169" dirty="0"/>
              <a:t> </a:t>
            </a:r>
            <a:r>
              <a:rPr sz="2400" dirty="0"/>
              <a:t>at</a:t>
            </a:r>
            <a:r>
              <a:rPr sz="2400" spc="165" dirty="0"/>
              <a:t> </a:t>
            </a:r>
            <a:r>
              <a:rPr sz="2400" dirty="0"/>
              <a:t>all</a:t>
            </a:r>
            <a:r>
              <a:rPr sz="2400" spc="165" dirty="0"/>
              <a:t> </a:t>
            </a:r>
            <a:r>
              <a:rPr sz="2400" dirty="0"/>
              <a:t>for</a:t>
            </a:r>
            <a:r>
              <a:rPr sz="2400" spc="165" dirty="0"/>
              <a:t> </a:t>
            </a:r>
            <a:r>
              <a:rPr sz="2400" dirty="0"/>
              <a:t>the</a:t>
            </a:r>
            <a:r>
              <a:rPr sz="2400" spc="165" dirty="0"/>
              <a:t> </a:t>
            </a:r>
            <a:r>
              <a:rPr sz="2400" dirty="0"/>
              <a:t>new</a:t>
            </a:r>
            <a:r>
              <a:rPr sz="2400" spc="165" dirty="0"/>
              <a:t> </a:t>
            </a:r>
            <a:r>
              <a:rPr sz="2400" dirty="0"/>
              <a:t>task,</a:t>
            </a:r>
            <a:r>
              <a:rPr sz="2400" spc="165" dirty="0"/>
              <a:t> </a:t>
            </a:r>
            <a:r>
              <a:rPr sz="2400" dirty="0"/>
              <a:t>and</a:t>
            </a:r>
            <a:r>
              <a:rPr sz="2400" spc="165" dirty="0"/>
              <a:t> </a:t>
            </a:r>
            <a:r>
              <a:rPr sz="2400" dirty="0"/>
              <a:t>it</a:t>
            </a:r>
            <a:r>
              <a:rPr sz="2400" spc="172" dirty="0"/>
              <a:t> </a:t>
            </a:r>
            <a:r>
              <a:rPr sz="2400" dirty="0"/>
              <a:t>may</a:t>
            </a:r>
            <a:r>
              <a:rPr sz="2400" spc="172" dirty="0"/>
              <a:t> </a:t>
            </a:r>
            <a:r>
              <a:rPr sz="2400" spc="-19" dirty="0"/>
              <a:t>not 	</a:t>
            </a:r>
            <a:r>
              <a:rPr sz="2400" dirty="0"/>
              <a:t>even</a:t>
            </a:r>
            <a:r>
              <a:rPr sz="2400" spc="-38" dirty="0"/>
              <a:t> </a:t>
            </a:r>
            <a:r>
              <a:rPr sz="2400" dirty="0"/>
              <a:t>have</a:t>
            </a:r>
            <a:r>
              <a:rPr sz="2400" spc="-34" dirty="0"/>
              <a:t> </a:t>
            </a:r>
            <a:r>
              <a:rPr sz="2400" dirty="0"/>
              <a:t>the</a:t>
            </a:r>
            <a:r>
              <a:rPr sz="2400" spc="-34" dirty="0"/>
              <a:t> </a:t>
            </a:r>
            <a:r>
              <a:rPr sz="2400" dirty="0"/>
              <a:t>right</a:t>
            </a:r>
            <a:r>
              <a:rPr sz="2400" spc="-34" dirty="0"/>
              <a:t> </a:t>
            </a:r>
            <a:r>
              <a:rPr sz="2400" dirty="0"/>
              <a:t>number</a:t>
            </a:r>
            <a:r>
              <a:rPr sz="2400" spc="-38" dirty="0"/>
              <a:t> </a:t>
            </a:r>
            <a:r>
              <a:rPr sz="2400" dirty="0"/>
              <a:t>of</a:t>
            </a:r>
            <a:r>
              <a:rPr sz="2400" spc="-34" dirty="0"/>
              <a:t> </a:t>
            </a:r>
            <a:r>
              <a:rPr sz="2400" dirty="0"/>
              <a:t>outputs</a:t>
            </a:r>
            <a:r>
              <a:rPr sz="2400" spc="-34" dirty="0"/>
              <a:t> </a:t>
            </a:r>
            <a:r>
              <a:rPr sz="2400" dirty="0"/>
              <a:t>for</a:t>
            </a:r>
            <a:r>
              <a:rPr sz="2400" spc="-34" dirty="0"/>
              <a:t> </a:t>
            </a:r>
            <a:r>
              <a:rPr sz="2400" dirty="0"/>
              <a:t>the</a:t>
            </a:r>
            <a:r>
              <a:rPr sz="2400" spc="-38" dirty="0"/>
              <a:t> </a:t>
            </a:r>
            <a:r>
              <a:rPr sz="2400" dirty="0"/>
              <a:t>new</a:t>
            </a:r>
            <a:r>
              <a:rPr sz="2400" spc="-30" dirty="0"/>
              <a:t> </a:t>
            </a:r>
            <a:r>
              <a:rPr sz="2400" spc="-8" dirty="0"/>
              <a:t>task.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069"/>
              </a:lnSpc>
            </a:pPr>
            <a:fld id="{81D60167-4931-47E6-BA6A-407CBD079E47}" type="slidenum">
              <a:rPr lang="en-US" spc="-25" smtClean="0"/>
              <a:pPr marL="9525">
                <a:lnSpc>
                  <a:spcPts val="1069"/>
                </a:lnSpc>
              </a:pPr>
              <a:t>5</a:t>
            </a:fld>
            <a:endParaRPr spc="-1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13115" y="263056"/>
            <a:ext cx="4599328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CNN</a:t>
            </a:r>
            <a:r>
              <a:rPr sz="3000" spc="-60" dirty="0"/>
              <a:t> </a:t>
            </a:r>
            <a:r>
              <a:rPr sz="3000" spc="-8" dirty="0"/>
              <a:t>Variations</a:t>
            </a:r>
            <a:endParaRPr sz="30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fld id="{81D60167-4931-47E6-BA6A-407CBD079E47}" type="slidenum">
              <a:rPr lang="en-US" spc="-25" smtClean="0"/>
              <a:pPr marL="12700">
                <a:lnSpc>
                  <a:spcPts val="1425"/>
                </a:lnSpc>
              </a:pPr>
              <a:t>6</a:t>
            </a:fld>
            <a:endParaRPr spc="-19" dirty="0"/>
          </a:p>
        </p:txBody>
      </p:sp>
      <p:sp>
        <p:nvSpPr>
          <p:cNvPr id="2" name="object 2"/>
          <p:cNvSpPr txBox="1"/>
          <p:nvPr/>
        </p:nvSpPr>
        <p:spPr>
          <a:xfrm>
            <a:off x="456248" y="5197793"/>
            <a:ext cx="233172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" dirty="0">
                <a:solidFill>
                  <a:srgbClr val="1F1F1F"/>
                </a:solidFill>
                <a:latin typeface="Arial"/>
                <a:cs typeface="Arial"/>
              </a:rPr>
              <a:t>10.</a:t>
            </a:r>
            <a:r>
              <a:rPr spc="-304" dirty="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ResNeXt-</a:t>
            </a:r>
            <a:r>
              <a:rPr dirty="0">
                <a:latin typeface="Arial"/>
                <a:cs typeface="Arial"/>
              </a:rPr>
              <a:t>50</a:t>
            </a:r>
            <a:r>
              <a:rPr spc="-23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(2017)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247" y="1803082"/>
            <a:ext cx="8000048" cy="343619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just">
              <a:spcBef>
                <a:spcPts val="75"/>
              </a:spcBef>
            </a:pPr>
            <a:r>
              <a:rPr spc="49" dirty="0">
                <a:latin typeface="Arial"/>
                <a:cs typeface="Arial"/>
              </a:rPr>
              <a:t>Over</a:t>
            </a:r>
            <a:r>
              <a:rPr spc="161" dirty="0">
                <a:latin typeface="Arial"/>
                <a:cs typeface="Arial"/>
              </a:rPr>
              <a:t> </a:t>
            </a:r>
            <a:r>
              <a:rPr spc="41" dirty="0">
                <a:latin typeface="Arial"/>
                <a:cs typeface="Arial"/>
              </a:rPr>
              <a:t>the</a:t>
            </a:r>
            <a:r>
              <a:rPr spc="161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years,</a:t>
            </a:r>
            <a:r>
              <a:rPr spc="169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variants</a:t>
            </a:r>
            <a:r>
              <a:rPr spc="16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169" dirty="0">
                <a:latin typeface="Arial"/>
                <a:cs typeface="Arial"/>
              </a:rPr>
              <a:t> </a:t>
            </a:r>
            <a:r>
              <a:rPr spc="41" dirty="0">
                <a:latin typeface="Arial"/>
                <a:cs typeface="Arial"/>
              </a:rPr>
              <a:t>the</a:t>
            </a:r>
            <a:r>
              <a:rPr spc="169" dirty="0">
                <a:latin typeface="Arial"/>
                <a:cs typeface="Arial"/>
              </a:rPr>
              <a:t> </a:t>
            </a:r>
            <a:r>
              <a:rPr b="1" spc="38" dirty="0">
                <a:solidFill>
                  <a:srgbClr val="FF3300"/>
                </a:solidFill>
                <a:latin typeface="Arial"/>
                <a:cs typeface="Arial"/>
              </a:rPr>
              <a:t>CNN</a:t>
            </a:r>
            <a:r>
              <a:rPr b="1" spc="172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b="1" spc="64" dirty="0">
                <a:solidFill>
                  <a:srgbClr val="FF3300"/>
                </a:solidFill>
                <a:latin typeface="Arial"/>
                <a:cs typeface="Arial"/>
              </a:rPr>
              <a:t>architecture</a:t>
            </a:r>
            <a:r>
              <a:rPr b="1" spc="169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pc="49" dirty="0">
                <a:latin typeface="Arial"/>
                <a:cs typeface="Arial"/>
              </a:rPr>
              <a:t>have</a:t>
            </a:r>
            <a:r>
              <a:rPr spc="172" dirty="0">
                <a:latin typeface="Arial"/>
                <a:cs typeface="Arial"/>
              </a:rPr>
              <a:t> </a:t>
            </a:r>
            <a:r>
              <a:rPr spc="49" dirty="0">
                <a:latin typeface="Arial"/>
                <a:cs typeface="Arial"/>
              </a:rPr>
              <a:t>been</a:t>
            </a:r>
            <a:r>
              <a:rPr spc="169" dirty="0">
                <a:latin typeface="Arial"/>
                <a:cs typeface="Arial"/>
              </a:rPr>
              <a:t> </a:t>
            </a:r>
            <a:r>
              <a:rPr spc="53" dirty="0">
                <a:latin typeface="Arial"/>
                <a:cs typeface="Arial"/>
              </a:rPr>
              <a:t>developed, </a:t>
            </a:r>
            <a:r>
              <a:rPr dirty="0">
                <a:latin typeface="Arial"/>
                <a:cs typeface="Arial"/>
              </a:rPr>
              <a:t>leading</a:t>
            </a:r>
            <a:r>
              <a:rPr spc="12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13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amazing</a:t>
            </a:r>
            <a:r>
              <a:rPr spc="13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advances</a:t>
            </a:r>
            <a:r>
              <a:rPr spc="1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1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1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field.</a:t>
            </a:r>
            <a:r>
              <a:rPr spc="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good</a:t>
            </a:r>
            <a:r>
              <a:rPr spc="1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measure</a:t>
            </a:r>
            <a:r>
              <a:rPr spc="1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1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this</a:t>
            </a:r>
            <a:r>
              <a:rPr spc="13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progress</a:t>
            </a:r>
            <a:r>
              <a:rPr spc="135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is </a:t>
            </a:r>
            <a:r>
              <a:rPr dirty="0">
                <a:latin typeface="Arial"/>
                <a:cs typeface="Arial"/>
              </a:rPr>
              <a:t>the</a:t>
            </a:r>
            <a:r>
              <a:rPr spc="-4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error</a:t>
            </a:r>
            <a:r>
              <a:rPr spc="-4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rate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-4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competitions</a:t>
            </a:r>
            <a:r>
              <a:rPr spc="-4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such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as</a:t>
            </a:r>
            <a:r>
              <a:rPr spc="-4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3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ILSVRC</a:t>
            </a:r>
            <a:r>
              <a:rPr spc="-38" dirty="0"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ImageNet</a:t>
            </a:r>
            <a:r>
              <a:rPr b="1" spc="-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8" dirty="0">
                <a:solidFill>
                  <a:srgbClr val="FF0000"/>
                </a:solidFill>
                <a:latin typeface="Arial"/>
                <a:cs typeface="Arial"/>
              </a:rPr>
              <a:t>challenge</a:t>
            </a:r>
            <a:r>
              <a:rPr spc="-8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351949" indent="-342424">
              <a:spcBef>
                <a:spcPts val="810"/>
              </a:spcBef>
              <a:buClr>
                <a:srgbClr val="1F1F1F"/>
              </a:buClr>
              <a:buAutoNum type="arabicPeriod"/>
              <a:tabLst>
                <a:tab pos="351949" algn="l"/>
              </a:tabLst>
            </a:pPr>
            <a:r>
              <a:rPr spc="-15" dirty="0">
                <a:latin typeface="Arial"/>
                <a:cs typeface="Arial"/>
              </a:rPr>
              <a:t>LeNet-</a:t>
            </a:r>
            <a:r>
              <a:rPr dirty="0">
                <a:latin typeface="Arial"/>
                <a:cs typeface="Arial"/>
              </a:rPr>
              <a:t>5</a:t>
            </a:r>
            <a:r>
              <a:rPr spc="23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(1998)</a:t>
            </a:r>
            <a:endParaRPr dirty="0">
              <a:latin typeface="Arial"/>
              <a:cs typeface="Arial"/>
            </a:endParaRPr>
          </a:p>
          <a:p>
            <a:pPr marL="351949" indent="-342424">
              <a:buClr>
                <a:srgbClr val="1F1F1F"/>
              </a:buClr>
              <a:buAutoNum type="arabicPeriod"/>
              <a:tabLst>
                <a:tab pos="351949" algn="l"/>
              </a:tabLst>
            </a:pPr>
            <a:r>
              <a:rPr dirty="0">
                <a:latin typeface="Arial"/>
                <a:cs typeface="Arial"/>
              </a:rPr>
              <a:t>AlexNet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(2012)</a:t>
            </a:r>
            <a:endParaRPr dirty="0">
              <a:latin typeface="Arial"/>
              <a:cs typeface="Arial"/>
            </a:endParaRPr>
          </a:p>
          <a:p>
            <a:pPr marL="351949" indent="-342424">
              <a:buClr>
                <a:srgbClr val="1F1F1F"/>
              </a:buClr>
              <a:buAutoNum type="arabicPeriod"/>
              <a:tabLst>
                <a:tab pos="351949" algn="l"/>
              </a:tabLst>
            </a:pPr>
            <a:r>
              <a:rPr spc="-8" dirty="0">
                <a:latin typeface="Arial"/>
                <a:cs typeface="Arial"/>
              </a:rPr>
              <a:t>VGG-</a:t>
            </a:r>
            <a:r>
              <a:rPr dirty="0">
                <a:latin typeface="Arial"/>
                <a:cs typeface="Arial"/>
              </a:rPr>
              <a:t>16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(2014)</a:t>
            </a:r>
            <a:endParaRPr dirty="0">
              <a:latin typeface="Arial"/>
              <a:cs typeface="Arial"/>
            </a:endParaRPr>
          </a:p>
          <a:p>
            <a:pPr marL="351949" indent="-342424">
              <a:buClr>
                <a:srgbClr val="1F1F1F"/>
              </a:buClr>
              <a:buAutoNum type="arabicPeriod"/>
              <a:tabLst>
                <a:tab pos="351949" algn="l"/>
              </a:tabLst>
            </a:pPr>
            <a:r>
              <a:rPr spc="-8" dirty="0">
                <a:latin typeface="Arial"/>
                <a:cs typeface="Arial"/>
              </a:rPr>
              <a:t>Inception-</a:t>
            </a:r>
            <a:r>
              <a:rPr spc="-19" dirty="0">
                <a:latin typeface="Arial"/>
                <a:cs typeface="Arial"/>
              </a:rPr>
              <a:t>v1</a:t>
            </a:r>
            <a:endParaRPr dirty="0">
              <a:latin typeface="Arial"/>
              <a:cs typeface="Arial"/>
            </a:endParaRPr>
          </a:p>
          <a:p>
            <a:pPr marL="351949" indent="-342424">
              <a:buClr>
                <a:srgbClr val="1F1F1F"/>
              </a:buClr>
              <a:buAutoNum type="arabicPeriod"/>
              <a:tabLst>
                <a:tab pos="351949" algn="l"/>
              </a:tabLst>
            </a:pPr>
            <a:r>
              <a:rPr spc="-8" dirty="0">
                <a:latin typeface="Arial"/>
                <a:cs typeface="Arial"/>
              </a:rPr>
              <a:t>Inception-</a:t>
            </a:r>
            <a:r>
              <a:rPr spc="-19" dirty="0">
                <a:latin typeface="Arial"/>
                <a:cs typeface="Arial"/>
              </a:rPr>
              <a:t>v3</a:t>
            </a:r>
            <a:endParaRPr dirty="0">
              <a:latin typeface="Arial"/>
              <a:cs typeface="Arial"/>
            </a:endParaRPr>
          </a:p>
          <a:p>
            <a:pPr marL="351949" indent="-342424">
              <a:buClr>
                <a:srgbClr val="1F1F1F"/>
              </a:buClr>
              <a:buAutoNum type="arabicPeriod"/>
              <a:tabLst>
                <a:tab pos="351949" algn="l"/>
              </a:tabLst>
            </a:pPr>
            <a:r>
              <a:rPr spc="-15" dirty="0">
                <a:latin typeface="Arial"/>
                <a:cs typeface="Arial"/>
              </a:rPr>
              <a:t>ResNet-</a:t>
            </a:r>
            <a:r>
              <a:rPr spc="-19" dirty="0">
                <a:latin typeface="Arial"/>
                <a:cs typeface="Arial"/>
              </a:rPr>
              <a:t>50</a:t>
            </a:r>
            <a:endParaRPr dirty="0">
              <a:latin typeface="Arial"/>
              <a:cs typeface="Arial"/>
            </a:endParaRPr>
          </a:p>
          <a:p>
            <a:pPr marL="351949" indent="-342424">
              <a:buClr>
                <a:srgbClr val="1F1F1F"/>
              </a:buClr>
              <a:buAutoNum type="arabicPeriod"/>
              <a:tabLst>
                <a:tab pos="351949" algn="l"/>
              </a:tabLst>
            </a:pPr>
            <a:r>
              <a:rPr dirty="0">
                <a:latin typeface="Arial"/>
                <a:cs typeface="Arial"/>
              </a:rPr>
              <a:t>Xception</a:t>
            </a:r>
            <a:r>
              <a:rPr spc="-56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(2016)</a:t>
            </a:r>
            <a:endParaRPr dirty="0">
              <a:latin typeface="Arial"/>
              <a:cs typeface="Arial"/>
            </a:endParaRPr>
          </a:p>
          <a:p>
            <a:pPr marL="351949" indent="-342424">
              <a:buClr>
                <a:srgbClr val="1F1F1F"/>
              </a:buClr>
              <a:buAutoNum type="arabicPeriod"/>
              <a:tabLst>
                <a:tab pos="351949" algn="l"/>
              </a:tabLst>
            </a:pPr>
            <a:r>
              <a:rPr spc="-8" dirty="0">
                <a:latin typeface="Arial"/>
                <a:cs typeface="Arial"/>
              </a:rPr>
              <a:t>Inception-</a:t>
            </a:r>
            <a:r>
              <a:rPr dirty="0">
                <a:latin typeface="Arial"/>
                <a:cs typeface="Arial"/>
              </a:rPr>
              <a:t>v4</a:t>
            </a:r>
            <a:r>
              <a:rPr spc="-8" dirty="0">
                <a:latin typeface="Arial"/>
                <a:cs typeface="Arial"/>
              </a:rPr>
              <a:t> (2016)</a:t>
            </a:r>
            <a:endParaRPr dirty="0">
              <a:latin typeface="Arial"/>
              <a:cs typeface="Arial"/>
            </a:endParaRPr>
          </a:p>
          <a:p>
            <a:pPr marL="351949" indent="-342424">
              <a:buClr>
                <a:srgbClr val="1F1F1F"/>
              </a:buClr>
              <a:buAutoNum type="arabicPeriod"/>
              <a:tabLst>
                <a:tab pos="351949" algn="l"/>
              </a:tabLst>
            </a:pPr>
            <a:r>
              <a:rPr spc="-8" dirty="0">
                <a:latin typeface="Arial"/>
                <a:cs typeface="Arial"/>
              </a:rPr>
              <a:t>Inception-ResNets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Popular </a:t>
            </a:r>
            <a:r>
              <a:rPr dirty="0" err="1"/>
              <a:t>Pretrained</a:t>
            </a:r>
            <a:r>
              <a:rPr dirty="0"/>
              <a:t> Models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1" y="1215390"/>
            <a:ext cx="8001000" cy="543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7348" y="256313"/>
            <a:ext cx="4599328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dirty="0"/>
              <a:t>CNN</a:t>
            </a:r>
            <a:r>
              <a:rPr sz="3000" spc="-38" dirty="0"/>
              <a:t> </a:t>
            </a:r>
            <a:r>
              <a:rPr sz="3000" dirty="0"/>
              <a:t>Variations</a:t>
            </a:r>
            <a:r>
              <a:rPr sz="3000" spc="-34" dirty="0"/>
              <a:t> </a:t>
            </a:r>
            <a:r>
              <a:rPr sz="3000" dirty="0"/>
              <a:t>-</a:t>
            </a:r>
            <a:r>
              <a:rPr sz="3000" spc="-34" dirty="0"/>
              <a:t> </a:t>
            </a:r>
            <a:r>
              <a:rPr sz="3000" spc="-8" dirty="0">
                <a:solidFill>
                  <a:srgbClr val="C00000"/>
                </a:solidFill>
              </a:rPr>
              <a:t>LeNet-</a:t>
            </a:r>
            <a:r>
              <a:rPr sz="3000" spc="-38" dirty="0">
                <a:solidFill>
                  <a:srgbClr val="C00000"/>
                </a:solidFill>
              </a:rPr>
              <a:t>5</a:t>
            </a:r>
            <a:endParaRPr sz="30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fld id="{81D60167-4931-47E6-BA6A-407CBD079E47}" type="slidenum">
              <a:rPr lang="en-US" spc="-25" smtClean="0"/>
              <a:pPr marL="12700">
                <a:lnSpc>
                  <a:spcPts val="1425"/>
                </a:lnSpc>
              </a:pPr>
              <a:t>8</a:t>
            </a:fld>
            <a:endParaRPr spc="-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212" y="3554317"/>
            <a:ext cx="7834150" cy="167924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5771" y="1111360"/>
            <a:ext cx="8042434" cy="16844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224" indent="-256699">
              <a:spcBef>
                <a:spcPts val="75"/>
              </a:spcBef>
              <a:buClr>
                <a:srgbClr val="1F1F1F"/>
              </a:buClr>
              <a:buChar char="•"/>
              <a:tabLst>
                <a:tab pos="266224" algn="l"/>
              </a:tabLst>
            </a:pPr>
            <a:r>
              <a:rPr spc="45" dirty="0">
                <a:latin typeface="Arial"/>
                <a:cs typeface="Arial"/>
              </a:rPr>
              <a:t>It</a:t>
            </a:r>
            <a:r>
              <a:rPr spc="191" dirty="0">
                <a:latin typeface="Arial"/>
                <a:cs typeface="Arial"/>
              </a:rPr>
              <a:t> </a:t>
            </a:r>
            <a:r>
              <a:rPr spc="53" dirty="0">
                <a:latin typeface="Arial"/>
                <a:cs typeface="Arial"/>
              </a:rPr>
              <a:t>was</a:t>
            </a:r>
            <a:r>
              <a:rPr spc="191" dirty="0">
                <a:latin typeface="Arial"/>
                <a:cs typeface="Arial"/>
              </a:rPr>
              <a:t> </a:t>
            </a:r>
            <a:r>
              <a:rPr spc="71" dirty="0">
                <a:latin typeface="Arial"/>
                <a:cs typeface="Arial"/>
              </a:rPr>
              <a:t>created</a:t>
            </a:r>
            <a:r>
              <a:rPr spc="191" dirty="0">
                <a:latin typeface="Arial"/>
                <a:cs typeface="Arial"/>
              </a:rPr>
              <a:t> </a:t>
            </a:r>
            <a:r>
              <a:rPr spc="41" dirty="0">
                <a:latin typeface="Arial"/>
                <a:cs typeface="Arial"/>
              </a:rPr>
              <a:t>by</a:t>
            </a:r>
            <a:r>
              <a:rPr spc="195" dirty="0">
                <a:latin typeface="Arial"/>
                <a:cs typeface="Arial"/>
              </a:rPr>
              <a:t> </a:t>
            </a:r>
            <a:r>
              <a:rPr b="1" spc="38" dirty="0">
                <a:solidFill>
                  <a:srgbClr val="FF3300"/>
                </a:solidFill>
                <a:latin typeface="Arial"/>
                <a:cs typeface="Arial"/>
              </a:rPr>
              <a:t>Yann</a:t>
            </a:r>
            <a:r>
              <a:rPr b="1" spc="19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b="1" spc="68" dirty="0">
                <a:solidFill>
                  <a:srgbClr val="FF3300"/>
                </a:solidFill>
                <a:latin typeface="Arial"/>
                <a:cs typeface="Arial"/>
              </a:rPr>
              <a:t>LeCun</a:t>
            </a:r>
            <a:r>
              <a:rPr b="1" spc="199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b="1" spc="45" dirty="0">
                <a:solidFill>
                  <a:srgbClr val="FF3300"/>
                </a:solidFill>
                <a:latin typeface="Arial"/>
                <a:cs typeface="Arial"/>
              </a:rPr>
              <a:t>in</a:t>
            </a:r>
            <a:r>
              <a:rPr b="1" spc="203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b="1" spc="60" dirty="0">
                <a:solidFill>
                  <a:srgbClr val="FF3300"/>
                </a:solidFill>
                <a:latin typeface="Arial"/>
                <a:cs typeface="Arial"/>
              </a:rPr>
              <a:t>1998</a:t>
            </a:r>
            <a:r>
              <a:rPr b="1" spc="199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pc="53" dirty="0">
                <a:latin typeface="Arial"/>
                <a:cs typeface="Arial"/>
              </a:rPr>
              <a:t>and</a:t>
            </a:r>
            <a:r>
              <a:rPr spc="199" dirty="0">
                <a:latin typeface="Arial"/>
                <a:cs typeface="Arial"/>
              </a:rPr>
              <a:t> </a:t>
            </a:r>
            <a:r>
              <a:rPr spc="56" dirty="0">
                <a:latin typeface="Arial"/>
                <a:cs typeface="Arial"/>
              </a:rPr>
              <a:t>has</a:t>
            </a:r>
            <a:r>
              <a:rPr spc="203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been</a:t>
            </a:r>
            <a:r>
              <a:rPr spc="199" dirty="0">
                <a:latin typeface="Arial"/>
                <a:cs typeface="Arial"/>
              </a:rPr>
              <a:t> </a:t>
            </a:r>
            <a:r>
              <a:rPr spc="71" dirty="0">
                <a:latin typeface="Arial"/>
                <a:cs typeface="Arial"/>
              </a:rPr>
              <a:t>widely</a:t>
            </a:r>
            <a:r>
              <a:rPr spc="199" dirty="0">
                <a:latin typeface="Arial"/>
                <a:cs typeface="Arial"/>
              </a:rPr>
              <a:t> </a:t>
            </a:r>
            <a:r>
              <a:rPr spc="64" dirty="0">
                <a:latin typeface="Arial"/>
                <a:cs typeface="Arial"/>
              </a:rPr>
              <a:t>used</a:t>
            </a:r>
            <a:r>
              <a:rPr spc="203" dirty="0">
                <a:latin typeface="Arial"/>
                <a:cs typeface="Arial"/>
              </a:rPr>
              <a:t> </a:t>
            </a:r>
            <a:r>
              <a:rPr spc="38" dirty="0">
                <a:latin typeface="Arial"/>
                <a:cs typeface="Arial"/>
              </a:rPr>
              <a:t>for</a:t>
            </a:r>
            <a:endParaRPr dirty="0">
              <a:latin typeface="Arial"/>
              <a:cs typeface="Arial"/>
            </a:endParaRPr>
          </a:p>
          <a:p>
            <a:pPr marL="266224"/>
            <a:r>
              <a:rPr b="1" dirty="0">
                <a:solidFill>
                  <a:srgbClr val="FF3300"/>
                </a:solidFill>
                <a:latin typeface="Arial"/>
                <a:cs typeface="Arial"/>
              </a:rPr>
              <a:t>handwritten</a:t>
            </a:r>
            <a:r>
              <a:rPr b="1" spc="-49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3300"/>
                </a:solidFill>
                <a:latin typeface="Arial"/>
                <a:cs typeface="Arial"/>
              </a:rPr>
              <a:t>digit</a:t>
            </a:r>
            <a:r>
              <a:rPr b="1" spc="-49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3300"/>
                </a:solidFill>
                <a:latin typeface="Arial"/>
                <a:cs typeface="Arial"/>
              </a:rPr>
              <a:t>recognition</a:t>
            </a:r>
            <a:r>
              <a:rPr b="1" spc="-49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b="1" spc="-8" dirty="0">
                <a:solidFill>
                  <a:srgbClr val="FF3300"/>
                </a:solidFill>
                <a:latin typeface="Arial"/>
                <a:cs typeface="Arial"/>
              </a:rPr>
              <a:t>(MNIST)</a:t>
            </a:r>
            <a:r>
              <a:rPr spc="-8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0"/>
              </a:spcBef>
            </a:pPr>
            <a:endParaRPr dirty="0">
              <a:latin typeface="Arial"/>
              <a:cs typeface="Arial"/>
            </a:endParaRPr>
          </a:p>
          <a:p>
            <a:pPr marL="264319" marR="3810" indent="-255270" algn="just">
              <a:buClr>
                <a:srgbClr val="1F1F1F"/>
              </a:buClr>
              <a:buChar char="•"/>
              <a:tabLst>
                <a:tab pos="266224" algn="l"/>
              </a:tabLst>
            </a:pPr>
            <a:r>
              <a:rPr spc="113" dirty="0">
                <a:latin typeface="Arial"/>
                <a:cs typeface="Arial"/>
              </a:rPr>
              <a:t>This</a:t>
            </a:r>
            <a:r>
              <a:rPr spc="307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architecture</a:t>
            </a:r>
            <a:r>
              <a:rPr spc="307" dirty="0">
                <a:latin typeface="Arial"/>
                <a:cs typeface="Arial"/>
              </a:rPr>
              <a:t> </a:t>
            </a:r>
            <a:r>
              <a:rPr spc="98" dirty="0">
                <a:latin typeface="Arial"/>
                <a:cs typeface="Arial"/>
              </a:rPr>
              <a:t>has</a:t>
            </a:r>
            <a:r>
              <a:rPr spc="307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become</a:t>
            </a:r>
            <a:r>
              <a:rPr spc="315" dirty="0">
                <a:latin typeface="Arial"/>
                <a:cs typeface="Arial"/>
              </a:rPr>
              <a:t> </a:t>
            </a:r>
            <a:r>
              <a:rPr spc="98" dirty="0">
                <a:latin typeface="Arial"/>
                <a:cs typeface="Arial"/>
              </a:rPr>
              <a:t>the</a:t>
            </a:r>
            <a:r>
              <a:rPr spc="315" dirty="0">
                <a:latin typeface="Arial"/>
                <a:cs typeface="Arial"/>
              </a:rPr>
              <a:t> </a:t>
            </a:r>
            <a:r>
              <a:rPr spc="131" dirty="0">
                <a:latin typeface="Arial"/>
                <a:cs typeface="Arial"/>
              </a:rPr>
              <a:t>standard</a:t>
            </a:r>
            <a:r>
              <a:rPr spc="315" dirty="0">
                <a:latin typeface="Arial"/>
                <a:cs typeface="Arial"/>
              </a:rPr>
              <a:t> </a:t>
            </a:r>
            <a:r>
              <a:rPr b="1" dirty="0">
                <a:solidFill>
                  <a:srgbClr val="FF3300"/>
                </a:solidFill>
                <a:latin typeface="Arial"/>
                <a:cs typeface="Arial"/>
              </a:rPr>
              <a:t>“</a:t>
            </a:r>
            <a:r>
              <a:rPr b="1" spc="-34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b="1" spc="135" dirty="0">
                <a:solidFill>
                  <a:srgbClr val="FF3300"/>
                </a:solidFill>
                <a:latin typeface="Arial"/>
                <a:cs typeface="Arial"/>
              </a:rPr>
              <a:t>template”</a:t>
            </a:r>
            <a:r>
              <a:rPr b="1" spc="-34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:</a:t>
            </a:r>
            <a:r>
              <a:rPr spc="311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stacking</a:t>
            </a:r>
            <a:r>
              <a:rPr spc="-8" dirty="0">
                <a:latin typeface="Arial"/>
                <a:cs typeface="Arial"/>
              </a:rPr>
              <a:t> 	</a:t>
            </a:r>
            <a:r>
              <a:rPr spc="30" dirty="0">
                <a:latin typeface="Arial"/>
                <a:cs typeface="Arial"/>
              </a:rPr>
              <a:t>convolutions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and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26" dirty="0">
                <a:latin typeface="Arial"/>
                <a:cs typeface="Arial"/>
              </a:rPr>
              <a:t>pooling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26" dirty="0">
                <a:latin typeface="Arial"/>
                <a:cs typeface="Arial"/>
              </a:rPr>
              <a:t>layers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and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23" dirty="0">
                <a:latin typeface="Arial"/>
                <a:cs typeface="Arial"/>
              </a:rPr>
              <a:t>ending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19" dirty="0">
                <a:latin typeface="Arial"/>
                <a:cs typeface="Arial"/>
              </a:rPr>
              <a:t>the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26" dirty="0">
                <a:latin typeface="Arial"/>
                <a:cs typeface="Arial"/>
              </a:rPr>
              <a:t>network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23" dirty="0">
                <a:latin typeface="Arial"/>
                <a:cs typeface="Arial"/>
              </a:rPr>
              <a:t>with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one</a:t>
            </a:r>
            <a:r>
              <a:rPr spc="83" dirty="0">
                <a:latin typeface="Arial"/>
                <a:cs typeface="Arial"/>
              </a:rPr>
              <a:t> </a:t>
            </a:r>
            <a:r>
              <a:rPr spc="11" dirty="0">
                <a:latin typeface="Arial"/>
                <a:cs typeface="Arial"/>
              </a:rPr>
              <a:t>or</a:t>
            </a:r>
            <a:r>
              <a:rPr spc="86" dirty="0">
                <a:latin typeface="Arial"/>
                <a:cs typeface="Arial"/>
              </a:rPr>
              <a:t> </a:t>
            </a:r>
            <a:r>
              <a:rPr spc="23" dirty="0">
                <a:latin typeface="Arial"/>
                <a:cs typeface="Arial"/>
              </a:rPr>
              <a:t>more</a:t>
            </a:r>
            <a:r>
              <a:rPr spc="-8" dirty="0">
                <a:latin typeface="Arial"/>
                <a:cs typeface="Arial"/>
              </a:rPr>
              <a:t> 	fully-connected</a:t>
            </a:r>
            <a:r>
              <a:rPr spc="-4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layers.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LeNet</a:t>
            </a:r>
            <a:endParaRPr dirty="0"/>
          </a:p>
        </p:txBody>
      </p:sp>
      <p:sp>
        <p:nvSpPr>
          <p:cNvPr id="64514" name="AutoShape 2" descr="Introduction to Convolutional Neural Network - Analytics Vidh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5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1828801"/>
            <a:ext cx="8698865" cy="299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. Day 3 FN (Module 5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EduTech_New" id="{5EA7E952-201F-4C6C-BD80-D9E92DDF27F0}" vid="{43D1F403-EE88-462E-B1D3-25424E85D26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00-Statistics_and_Probability_for_Data_Science</Template>
  <TotalTime>102</TotalTime>
  <Words>871</Words>
  <Application>Microsoft Office PowerPoint</Application>
  <PresentationFormat>On-screen Show (4:3)</PresentationFormat>
  <Paragraphs>150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1_Custom Design</vt:lpstr>
      <vt:lpstr>5. Day 3 FN (Module 5)</vt:lpstr>
      <vt:lpstr>Custom Design</vt:lpstr>
      <vt:lpstr>Transfer Learning</vt:lpstr>
      <vt:lpstr>Introduction to Transfer Learning</vt:lpstr>
      <vt:lpstr>Transfer learning</vt:lpstr>
      <vt:lpstr>How Transfer Learning Works</vt:lpstr>
      <vt:lpstr>Reusing Pretrained Layers</vt:lpstr>
      <vt:lpstr>CNN Variations</vt:lpstr>
      <vt:lpstr>Popular Pretrained Models</vt:lpstr>
      <vt:lpstr>CNN Variations - LeNet-5</vt:lpstr>
      <vt:lpstr>LeNet</vt:lpstr>
      <vt:lpstr>LeNet</vt:lpstr>
      <vt:lpstr>CNN Variations - AlexNet</vt:lpstr>
      <vt:lpstr>AlexNet</vt:lpstr>
      <vt:lpstr>CNN Variations - VGG</vt:lpstr>
      <vt:lpstr>VGGNet</vt:lpstr>
      <vt:lpstr>VGGNet</vt:lpstr>
      <vt:lpstr>MobileNet</vt:lpstr>
      <vt:lpstr>CNN Variations - ResNet-50</vt:lpstr>
      <vt:lpstr>ResNet</vt:lpstr>
      <vt:lpstr>EfficientNet</vt:lpstr>
      <vt:lpstr>Using Pretrained Models from Keras</vt:lpstr>
      <vt:lpstr>Using Pretrained Models from Keras</vt:lpstr>
      <vt:lpstr>Using Pretrained Models from Keras</vt:lpstr>
      <vt:lpstr>Using Pretrained Models from Keras</vt:lpstr>
      <vt:lpstr>Using Pretrained Models from Keras</vt:lpstr>
      <vt:lpstr>Pretrained Models for Transfer Learning</vt:lpstr>
      <vt:lpstr>Current Trends &amp; Applications</vt:lpstr>
      <vt:lpstr>Real-world Case Studies</vt:lpstr>
      <vt:lpstr>Types of Transfer Learning</vt:lpstr>
      <vt:lpstr>Hands-on Workflow</vt:lpstr>
      <vt:lpstr>Advantages &amp; Limitations</vt:lpstr>
      <vt:lpstr>Best Practices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subject/>
  <dc:creator>USHA NANDHINI S</dc:creator>
  <cp:keywords/>
  <dc:description>generated using python-pptx</dc:description>
  <cp:lastModifiedBy>EduTech</cp:lastModifiedBy>
  <cp:revision>5</cp:revision>
  <dcterms:created xsi:type="dcterms:W3CDTF">2013-01-27T09:14:16Z</dcterms:created>
  <dcterms:modified xsi:type="dcterms:W3CDTF">2025-09-07T14:03:32Z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52bb50-aef2-4dc8-bb7f-e0da22648362_Enabled">
    <vt:lpwstr>true</vt:lpwstr>
  </property>
  <property fmtid="{D5CDD505-2E9C-101B-9397-08002B2CF9AE}" pid="3" name="MSIP_Label_ac52bb50-aef2-4dc8-bb7f-e0da22648362_SetDate">
    <vt:lpwstr>2025-08-15T16:31:07Z</vt:lpwstr>
  </property>
  <property fmtid="{D5CDD505-2E9C-101B-9397-08002B2CF9AE}" pid="4" name="MSIP_Label_ac52bb50-aef2-4dc8-bb7f-e0da22648362_Method">
    <vt:lpwstr>Standard</vt:lpwstr>
  </property>
  <property fmtid="{D5CDD505-2E9C-101B-9397-08002B2CF9AE}" pid="5" name="MSIP_Label_ac52bb50-aef2-4dc8-bb7f-e0da22648362_Name">
    <vt:lpwstr>ac52bb50-aef2-4dc8-bb7f-e0da22648362</vt:lpwstr>
  </property>
  <property fmtid="{D5CDD505-2E9C-101B-9397-08002B2CF9AE}" pid="6" name="MSIP_Label_ac52bb50-aef2-4dc8-bb7f-e0da22648362_SiteId">
    <vt:lpwstr>264b9899-fe1b-430b-9509-2154878d5774</vt:lpwstr>
  </property>
  <property fmtid="{D5CDD505-2E9C-101B-9397-08002B2CF9AE}" pid="7" name="MSIP_Label_ac52bb50-aef2-4dc8-bb7f-e0da22648362_ActionId">
    <vt:lpwstr>6a99b1f6-f374-4c5a-b1ff-78eae046dbde</vt:lpwstr>
  </property>
  <property fmtid="{D5CDD505-2E9C-101B-9397-08002B2CF9AE}" pid="8" name="MSIP_Label_ac52bb50-aef2-4dc8-bb7f-e0da22648362_ContentBits">
    <vt:lpwstr>2</vt:lpwstr>
  </property>
  <property fmtid="{D5CDD505-2E9C-101B-9397-08002B2CF9AE}" pid="9" name="MSIP_Label_ac52bb50-aef2-4dc8-bb7f-e0da22648362_Tag">
    <vt:lpwstr>10, 3, 0, 1</vt:lpwstr>
  </property>
  <property fmtid="{D5CDD505-2E9C-101B-9397-08002B2CF9AE}" pid="10" name="ClassificationContentMarkingFooterLocations">
    <vt:lpwstr>1_Office Theme:18\5. Day 3 FN (Module 5):7\Custom Design:12</vt:lpwstr>
  </property>
  <property fmtid="{D5CDD505-2E9C-101B-9397-08002B2CF9AE}" pid="11" name="ClassificationContentMarkingFooterText">
    <vt:lpwstr>Sensitivity: LNT Construction Internal Use</vt:lpwstr>
  </property>
</Properties>
</file>